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846" r:id="rId2"/>
    <p:sldId id="644" r:id="rId3"/>
    <p:sldId id="678" r:id="rId4"/>
    <p:sldId id="845" r:id="rId5"/>
    <p:sldId id="847" r:id="rId6"/>
    <p:sldId id="815" r:id="rId7"/>
    <p:sldId id="826" r:id="rId8"/>
    <p:sldId id="849" r:id="rId9"/>
    <p:sldId id="894" r:id="rId10"/>
    <p:sldId id="895" r:id="rId11"/>
    <p:sldId id="896" r:id="rId12"/>
    <p:sldId id="897" r:id="rId13"/>
    <p:sldId id="898" r:id="rId14"/>
    <p:sldId id="899" r:id="rId15"/>
    <p:sldId id="900" r:id="rId16"/>
    <p:sldId id="901" r:id="rId17"/>
    <p:sldId id="902" r:id="rId18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3F90B2FB-72F3-4789-8F6F-001C426C9FCC}">
          <p14:sldIdLst>
            <p14:sldId id="846"/>
            <p14:sldId id="644"/>
            <p14:sldId id="678"/>
            <p14:sldId id="845"/>
            <p14:sldId id="847"/>
            <p14:sldId id="815"/>
            <p14:sldId id="826"/>
            <p14:sldId id="849"/>
            <p14:sldId id="894"/>
            <p14:sldId id="895"/>
            <p14:sldId id="896"/>
            <p14:sldId id="897"/>
            <p14:sldId id="898"/>
            <p14:sldId id="899"/>
            <p14:sldId id="900"/>
            <p14:sldId id="901"/>
            <p14:sldId id="902"/>
          </p14:sldIdLst>
        </p14:section>
        <p14:section name="Sección sin título" id="{9A7D2149-3595-418B-AFB0-E3A9A15AF8EC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CC"/>
    <a:srgbClr val="0000FF"/>
    <a:srgbClr val="66FF99"/>
    <a:srgbClr val="0066FF"/>
    <a:srgbClr val="CCECFF"/>
    <a:srgbClr val="00CCFF"/>
    <a:srgbClr val="33CCFF"/>
    <a:srgbClr val="66CCFF"/>
    <a:srgbClr val="F0EEA0"/>
    <a:srgbClr val="0037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Estilo claro 1 - Acento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2833802-FEF1-4C79-8D5D-14CF1EAF98D9}" styleName="Estilo claro 2 - Acent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FECB4D8-DB02-4DC6-A0A2-4F2EBAE1DC90}" styleName="Estilo medio 1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Estilo medio 1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4" autoAdjust="0"/>
    <p:restoredTop sz="94664" autoAdjust="0"/>
  </p:normalViewPr>
  <p:slideViewPr>
    <p:cSldViewPr>
      <p:cViewPr varScale="1">
        <p:scale>
          <a:sx n="69" d="100"/>
          <a:sy n="69" d="100"/>
        </p:scale>
        <p:origin x="77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7C10C4-C103-43A2-84F5-46478D30FCC1}" type="doc">
      <dgm:prSet loTypeId="urn:microsoft.com/office/officeart/2005/8/layout/target3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CO"/>
        </a:p>
      </dgm:t>
    </dgm:pt>
    <dgm:pt modelId="{61BF115E-EBAA-4154-A364-12A5DE27AA63}">
      <dgm:prSet phldrT="[Texto]" custT="1"/>
      <dgm:spPr/>
      <dgm:t>
        <a:bodyPr/>
        <a:lstStyle/>
        <a:p>
          <a:r>
            <a:rPr lang="es-CO" sz="1800" b="0" dirty="0" smtClean="0">
              <a:solidFill>
                <a:schemeClr val="tx2"/>
              </a:solidFill>
            </a:rPr>
            <a:t>Justificación a partir del entorno</a:t>
          </a:r>
          <a:endParaRPr lang="es-CO" sz="1800" b="0" dirty="0">
            <a:solidFill>
              <a:schemeClr val="tx2"/>
            </a:solidFill>
          </a:endParaRPr>
        </a:p>
      </dgm:t>
    </dgm:pt>
    <dgm:pt modelId="{55CF419D-E939-4A41-AA73-2A082270878D}" type="parTrans" cxnId="{4B0E581A-7550-461E-8F7A-41F7B6A69844}">
      <dgm:prSet/>
      <dgm:spPr/>
      <dgm:t>
        <a:bodyPr/>
        <a:lstStyle/>
        <a:p>
          <a:endParaRPr lang="es-CO"/>
        </a:p>
      </dgm:t>
    </dgm:pt>
    <dgm:pt modelId="{AB90625C-10E4-4FDA-856B-2ABA42650EBC}" type="sibTrans" cxnId="{4B0E581A-7550-461E-8F7A-41F7B6A69844}">
      <dgm:prSet/>
      <dgm:spPr/>
      <dgm:t>
        <a:bodyPr/>
        <a:lstStyle/>
        <a:p>
          <a:endParaRPr lang="es-CO"/>
        </a:p>
      </dgm:t>
    </dgm:pt>
    <dgm:pt modelId="{5ECF5547-FB69-439E-9472-26A695164721}">
      <dgm:prSet phldrT="[Texto]" custT="1"/>
      <dgm:spPr/>
      <dgm:t>
        <a:bodyPr/>
        <a:lstStyle/>
        <a:p>
          <a:r>
            <a:rPr lang="es-CO" sz="1800" b="0" dirty="0" smtClean="0">
              <a:solidFill>
                <a:schemeClr val="tx2"/>
              </a:solidFill>
            </a:rPr>
            <a:t>Los referentes institucionales</a:t>
          </a:r>
        </a:p>
      </dgm:t>
    </dgm:pt>
    <dgm:pt modelId="{509EFE3D-8E1E-40F6-8156-C5ADC3DB4FB2}" type="parTrans" cxnId="{766EBA21-BE24-4F21-BA7A-B239D1916B0E}">
      <dgm:prSet/>
      <dgm:spPr/>
      <dgm:t>
        <a:bodyPr/>
        <a:lstStyle/>
        <a:p>
          <a:endParaRPr lang="es-CO"/>
        </a:p>
      </dgm:t>
    </dgm:pt>
    <dgm:pt modelId="{A6CA82F5-91C2-435E-A485-800B6464CF44}" type="sibTrans" cxnId="{766EBA21-BE24-4F21-BA7A-B239D1916B0E}">
      <dgm:prSet/>
      <dgm:spPr/>
      <dgm:t>
        <a:bodyPr/>
        <a:lstStyle/>
        <a:p>
          <a:endParaRPr lang="es-CO"/>
        </a:p>
      </dgm:t>
    </dgm:pt>
    <dgm:pt modelId="{B2C28C56-79D2-485C-BFAE-42555D48B1EE}">
      <dgm:prSet phldrT="[Texto]" custT="1"/>
      <dgm:spPr/>
      <dgm:t>
        <a:bodyPr/>
        <a:lstStyle/>
        <a:p>
          <a:r>
            <a:rPr lang="es-CO" sz="1400" b="0" dirty="0" smtClean="0">
              <a:solidFill>
                <a:schemeClr val="tx2"/>
              </a:solidFill>
            </a:rPr>
            <a:t>Plan Estratégico y Prospectivo</a:t>
          </a:r>
          <a:endParaRPr lang="es-CO" sz="1400" dirty="0">
            <a:solidFill>
              <a:schemeClr val="tx2"/>
            </a:solidFill>
          </a:endParaRPr>
        </a:p>
      </dgm:t>
    </dgm:pt>
    <dgm:pt modelId="{EDF7355C-DBAC-4EA1-9311-BBE123621BB5}" type="parTrans" cxnId="{F3FD02F8-4796-4185-9CA3-73FE39F9EF5C}">
      <dgm:prSet/>
      <dgm:spPr/>
      <dgm:t>
        <a:bodyPr/>
        <a:lstStyle/>
        <a:p>
          <a:endParaRPr lang="es-CO"/>
        </a:p>
      </dgm:t>
    </dgm:pt>
    <dgm:pt modelId="{33437B6C-499A-4B5C-A0F2-8E1B193335CB}" type="sibTrans" cxnId="{F3FD02F8-4796-4185-9CA3-73FE39F9EF5C}">
      <dgm:prSet/>
      <dgm:spPr/>
      <dgm:t>
        <a:bodyPr/>
        <a:lstStyle/>
        <a:p>
          <a:endParaRPr lang="es-CO"/>
        </a:p>
      </dgm:t>
    </dgm:pt>
    <dgm:pt modelId="{CEED60E9-85C1-4E0E-89D2-2EFE2063DC17}">
      <dgm:prSet phldrT="[Texto]" custT="1"/>
      <dgm:spPr/>
      <dgm:t>
        <a:bodyPr/>
        <a:lstStyle/>
        <a:p>
          <a:r>
            <a:rPr lang="es-CO" sz="1800" b="0" dirty="0" smtClean="0">
              <a:solidFill>
                <a:schemeClr val="tx2"/>
              </a:solidFill>
            </a:rPr>
            <a:t>Criterios para definir las políticas investigativas institucionales</a:t>
          </a:r>
          <a:endParaRPr lang="es-CO" sz="1800" b="0" dirty="0">
            <a:solidFill>
              <a:schemeClr val="tx2"/>
            </a:solidFill>
          </a:endParaRPr>
        </a:p>
      </dgm:t>
    </dgm:pt>
    <dgm:pt modelId="{6653A664-36A4-4642-B678-A61A1DB193B4}" type="parTrans" cxnId="{C63DE0E2-BB22-46F3-B137-1539B6358B36}">
      <dgm:prSet/>
      <dgm:spPr/>
      <dgm:t>
        <a:bodyPr/>
        <a:lstStyle/>
        <a:p>
          <a:endParaRPr lang="es-CO"/>
        </a:p>
      </dgm:t>
    </dgm:pt>
    <dgm:pt modelId="{36CED8BC-773F-4C32-99EB-B6B355218E97}" type="sibTrans" cxnId="{C63DE0E2-BB22-46F3-B137-1539B6358B36}">
      <dgm:prSet/>
      <dgm:spPr/>
      <dgm:t>
        <a:bodyPr/>
        <a:lstStyle/>
        <a:p>
          <a:endParaRPr lang="es-CO"/>
        </a:p>
      </dgm:t>
    </dgm:pt>
    <dgm:pt modelId="{9B24BF42-0716-43F1-B910-75FC39E021AE}">
      <dgm:prSet phldrT="[Texto]" custT="1"/>
      <dgm:spPr/>
      <dgm:t>
        <a:bodyPr/>
        <a:lstStyle/>
        <a:p>
          <a:r>
            <a:rPr lang="es-CO" sz="1800" b="0" dirty="0" smtClean="0">
              <a:solidFill>
                <a:schemeClr val="tx2"/>
              </a:solidFill>
            </a:rPr>
            <a:t>Objeto de la investigación en Esumer</a:t>
          </a:r>
          <a:endParaRPr lang="es-CO" sz="1800" b="0" dirty="0">
            <a:solidFill>
              <a:schemeClr val="tx2"/>
            </a:solidFill>
          </a:endParaRPr>
        </a:p>
      </dgm:t>
    </dgm:pt>
    <dgm:pt modelId="{B9989790-DA55-44E2-898C-AC18BA5DE1DB}" type="parTrans" cxnId="{EA160923-9D53-4EB9-AB3A-CBB77AFCE881}">
      <dgm:prSet/>
      <dgm:spPr/>
      <dgm:t>
        <a:bodyPr/>
        <a:lstStyle/>
        <a:p>
          <a:endParaRPr lang="es-CO"/>
        </a:p>
      </dgm:t>
    </dgm:pt>
    <dgm:pt modelId="{3E7633B3-C1E7-4523-8F6B-8AD0513FDD9D}" type="sibTrans" cxnId="{EA160923-9D53-4EB9-AB3A-CBB77AFCE881}">
      <dgm:prSet/>
      <dgm:spPr/>
      <dgm:t>
        <a:bodyPr/>
        <a:lstStyle/>
        <a:p>
          <a:endParaRPr lang="es-CO"/>
        </a:p>
      </dgm:t>
    </dgm:pt>
    <dgm:pt modelId="{9FFBB0DA-96DC-4F61-B343-B463973560F2}">
      <dgm:prSet phldrT="[Texto]" custT="1"/>
      <dgm:spPr/>
      <dgm:t>
        <a:bodyPr/>
        <a:lstStyle/>
        <a:p>
          <a:r>
            <a:rPr lang="es-CO" sz="1200" dirty="0" smtClean="0">
              <a:solidFill>
                <a:schemeClr val="tx2"/>
              </a:solidFill>
            </a:rPr>
            <a:t>Cultura Investigativa// </a:t>
          </a:r>
          <a:r>
            <a:rPr lang="es-ES" sz="1200" dirty="0" smtClean="0">
              <a:solidFill>
                <a:schemeClr val="tx2"/>
              </a:solidFill>
            </a:rPr>
            <a:t>creación, el desarrollo y la transmisión del conocimiento en todas sus formas </a:t>
          </a:r>
          <a:endParaRPr lang="es-CO" sz="1200" dirty="0">
            <a:solidFill>
              <a:schemeClr val="tx2"/>
            </a:solidFill>
          </a:endParaRPr>
        </a:p>
      </dgm:t>
    </dgm:pt>
    <dgm:pt modelId="{2907B3D8-4A5D-4371-BF97-6ED3BD211B0C}" type="parTrans" cxnId="{396A3DF3-14CE-4403-BE52-572708D46175}">
      <dgm:prSet/>
      <dgm:spPr/>
      <dgm:t>
        <a:bodyPr/>
        <a:lstStyle/>
        <a:p>
          <a:endParaRPr lang="es-CO"/>
        </a:p>
      </dgm:t>
    </dgm:pt>
    <dgm:pt modelId="{3C42C460-6491-4DDF-A326-091D08447E57}" type="sibTrans" cxnId="{396A3DF3-14CE-4403-BE52-572708D46175}">
      <dgm:prSet/>
      <dgm:spPr/>
      <dgm:t>
        <a:bodyPr/>
        <a:lstStyle/>
        <a:p>
          <a:endParaRPr lang="es-CO"/>
        </a:p>
      </dgm:t>
    </dgm:pt>
    <dgm:pt modelId="{39AC4252-B1F9-4B7D-9D48-E5A1908E3D96}">
      <dgm:prSet phldrT="[Texto]" custT="1"/>
      <dgm:spPr/>
      <dgm:t>
        <a:bodyPr/>
        <a:lstStyle/>
        <a:p>
          <a:r>
            <a:rPr lang="es-CO" sz="1800" b="0" dirty="0" smtClean="0">
              <a:solidFill>
                <a:schemeClr val="tx2"/>
              </a:solidFill>
            </a:rPr>
            <a:t>Instancias para el desarrollo de la Investigación</a:t>
          </a:r>
          <a:endParaRPr lang="es-CO" sz="1800" b="0" dirty="0">
            <a:solidFill>
              <a:schemeClr val="tx2"/>
            </a:solidFill>
          </a:endParaRPr>
        </a:p>
      </dgm:t>
    </dgm:pt>
    <dgm:pt modelId="{21A586E6-9DB7-46B0-BB09-9395704F7171}" type="parTrans" cxnId="{B476823C-6C2B-4F02-A1F3-E11B496E911A}">
      <dgm:prSet/>
      <dgm:spPr/>
      <dgm:t>
        <a:bodyPr/>
        <a:lstStyle/>
        <a:p>
          <a:endParaRPr lang="es-CO"/>
        </a:p>
      </dgm:t>
    </dgm:pt>
    <dgm:pt modelId="{D5B6361C-725D-42F5-A05B-C74697782460}" type="sibTrans" cxnId="{B476823C-6C2B-4F02-A1F3-E11B496E911A}">
      <dgm:prSet/>
      <dgm:spPr/>
      <dgm:t>
        <a:bodyPr/>
        <a:lstStyle/>
        <a:p>
          <a:endParaRPr lang="es-CO"/>
        </a:p>
      </dgm:t>
    </dgm:pt>
    <dgm:pt modelId="{723295E6-487E-43BD-9F48-7DAD4F615EC2}">
      <dgm:prSet phldrT="[Texto]" custT="1"/>
      <dgm:spPr/>
      <dgm:t>
        <a:bodyPr/>
        <a:lstStyle/>
        <a:p>
          <a:r>
            <a:rPr lang="es-CO" sz="1200" dirty="0" smtClean="0">
              <a:solidFill>
                <a:schemeClr val="tx2"/>
              </a:solidFill>
            </a:rPr>
            <a:t>Docencia // Investigación Curricular; Disciplina Principal Integradora // Asignaturas de formación // Trabajo de grado</a:t>
          </a:r>
          <a:endParaRPr lang="es-CO" sz="1200" dirty="0">
            <a:solidFill>
              <a:schemeClr val="tx2"/>
            </a:solidFill>
          </a:endParaRPr>
        </a:p>
      </dgm:t>
    </dgm:pt>
    <dgm:pt modelId="{28D0812E-7819-4792-8997-40CF8470433D}" type="parTrans" cxnId="{EED52407-C2B7-4057-9136-EA48C2900993}">
      <dgm:prSet/>
      <dgm:spPr/>
      <dgm:t>
        <a:bodyPr/>
        <a:lstStyle/>
        <a:p>
          <a:endParaRPr lang="es-CO"/>
        </a:p>
      </dgm:t>
    </dgm:pt>
    <dgm:pt modelId="{12336754-FBF5-4FF4-9CF7-DA15FADFE2E8}" type="sibTrans" cxnId="{EED52407-C2B7-4057-9136-EA48C2900993}">
      <dgm:prSet/>
      <dgm:spPr/>
      <dgm:t>
        <a:bodyPr/>
        <a:lstStyle/>
        <a:p>
          <a:endParaRPr lang="es-CO"/>
        </a:p>
      </dgm:t>
    </dgm:pt>
    <dgm:pt modelId="{FA738B61-2548-4FFB-8073-9DB4F219126F}">
      <dgm:prSet phldrT="[Texto]" custT="1"/>
      <dgm:spPr/>
      <dgm:t>
        <a:bodyPr/>
        <a:lstStyle/>
        <a:p>
          <a:r>
            <a:rPr lang="es-CO" sz="1800" b="0" dirty="0" smtClean="0">
              <a:solidFill>
                <a:schemeClr val="tx2"/>
              </a:solidFill>
            </a:rPr>
            <a:t>Investigación en el ámbito institucional</a:t>
          </a:r>
          <a:endParaRPr lang="es-CO" sz="1800" b="0" dirty="0">
            <a:solidFill>
              <a:schemeClr val="tx2"/>
            </a:solidFill>
          </a:endParaRPr>
        </a:p>
      </dgm:t>
    </dgm:pt>
    <dgm:pt modelId="{3B6B33DF-8F12-4BDE-9DC0-2060C090292E}" type="parTrans" cxnId="{AF3A47B8-832A-42C9-88D2-29C15657D39D}">
      <dgm:prSet/>
      <dgm:spPr/>
      <dgm:t>
        <a:bodyPr/>
        <a:lstStyle/>
        <a:p>
          <a:endParaRPr lang="es-CO"/>
        </a:p>
      </dgm:t>
    </dgm:pt>
    <dgm:pt modelId="{CEA740C4-F836-4FE8-A5BA-CECF012D77B0}" type="sibTrans" cxnId="{AF3A47B8-832A-42C9-88D2-29C15657D39D}">
      <dgm:prSet/>
      <dgm:spPr/>
      <dgm:t>
        <a:bodyPr/>
        <a:lstStyle/>
        <a:p>
          <a:endParaRPr lang="es-CO"/>
        </a:p>
      </dgm:t>
    </dgm:pt>
    <dgm:pt modelId="{71A646B4-2E3E-4503-89C4-B452C1EDFD67}">
      <dgm:prSet phldrT="[Texto]" custT="1"/>
      <dgm:spPr/>
      <dgm:t>
        <a:bodyPr/>
        <a:lstStyle/>
        <a:p>
          <a:r>
            <a:rPr lang="es-CO" sz="1400" dirty="0" smtClean="0">
              <a:solidFill>
                <a:schemeClr val="tx2"/>
              </a:solidFill>
            </a:rPr>
            <a:t>Grupos de Investigación // Líneas de Investigación // Semilleros-Jóvenes de investigación// </a:t>
          </a:r>
          <a:r>
            <a:rPr lang="es-CO" sz="1400" dirty="0" err="1" smtClean="0">
              <a:solidFill>
                <a:schemeClr val="tx2"/>
              </a:solidFill>
            </a:rPr>
            <a:t>OdeT</a:t>
          </a:r>
          <a:r>
            <a:rPr lang="es-CO" sz="1400" dirty="0" smtClean="0">
              <a:solidFill>
                <a:schemeClr val="tx2"/>
              </a:solidFill>
            </a:rPr>
            <a:t> // CIP</a:t>
          </a:r>
          <a:endParaRPr lang="es-CO" sz="1400" dirty="0">
            <a:solidFill>
              <a:schemeClr val="tx2"/>
            </a:solidFill>
          </a:endParaRPr>
        </a:p>
      </dgm:t>
    </dgm:pt>
    <dgm:pt modelId="{7D3E7851-BD71-47BB-8FB3-F61A0614E828}" type="parTrans" cxnId="{A007F268-99BB-401C-9689-4DBC31D5BC30}">
      <dgm:prSet/>
      <dgm:spPr/>
      <dgm:t>
        <a:bodyPr/>
        <a:lstStyle/>
        <a:p>
          <a:endParaRPr lang="es-CO"/>
        </a:p>
      </dgm:t>
    </dgm:pt>
    <dgm:pt modelId="{3D5DF5D7-9884-4D8F-A452-790057BB083A}" type="sibTrans" cxnId="{A007F268-99BB-401C-9689-4DBC31D5BC30}">
      <dgm:prSet/>
      <dgm:spPr/>
      <dgm:t>
        <a:bodyPr/>
        <a:lstStyle/>
        <a:p>
          <a:endParaRPr lang="es-CO"/>
        </a:p>
      </dgm:t>
    </dgm:pt>
    <dgm:pt modelId="{162F383C-65B0-41A1-95C7-A9C2E9A496DC}">
      <dgm:prSet phldrT="[Texto]" custT="1"/>
      <dgm:spPr/>
      <dgm:t>
        <a:bodyPr/>
        <a:lstStyle/>
        <a:p>
          <a:r>
            <a:rPr lang="es-CO" sz="1200" b="0" dirty="0" smtClean="0">
              <a:solidFill>
                <a:schemeClr val="tx2"/>
              </a:solidFill>
            </a:rPr>
            <a:t>Unesco// Colciencias// MEN; trabajo interdisciplinario; E-T con Enfoque Prospectivo-innovador; equilibrio teórico-práctico</a:t>
          </a:r>
          <a:endParaRPr lang="es-CO" sz="1200" b="0" dirty="0">
            <a:solidFill>
              <a:schemeClr val="tx2"/>
            </a:solidFill>
          </a:endParaRPr>
        </a:p>
      </dgm:t>
    </dgm:pt>
    <dgm:pt modelId="{351B2125-A054-4F6F-80A1-076D081BDF33}" type="parTrans" cxnId="{D5092DDD-14D7-4C86-BE40-66770A16C40A}">
      <dgm:prSet/>
      <dgm:spPr/>
      <dgm:t>
        <a:bodyPr/>
        <a:lstStyle/>
        <a:p>
          <a:endParaRPr lang="es-CO"/>
        </a:p>
      </dgm:t>
    </dgm:pt>
    <dgm:pt modelId="{096E1C45-931C-4F60-BCA4-86316695A044}" type="sibTrans" cxnId="{D5092DDD-14D7-4C86-BE40-66770A16C40A}">
      <dgm:prSet/>
      <dgm:spPr/>
      <dgm:t>
        <a:bodyPr/>
        <a:lstStyle/>
        <a:p>
          <a:endParaRPr lang="es-CO"/>
        </a:p>
      </dgm:t>
    </dgm:pt>
    <dgm:pt modelId="{C661731F-DF39-4A7E-B73B-5B4C7F633563}">
      <dgm:prSet phldrT="[Texto]" custT="1"/>
      <dgm:spPr/>
      <dgm:t>
        <a:bodyPr/>
        <a:lstStyle/>
        <a:p>
          <a:r>
            <a:rPr lang="es-ES" sz="1300" dirty="0" smtClean="0">
              <a:solidFill>
                <a:schemeClr val="tx2"/>
              </a:solidFill>
            </a:rPr>
            <a:t>Ámbitos académico, social, económico, </a:t>
          </a:r>
          <a:r>
            <a:rPr lang="es-ES" sz="1400" dirty="0" smtClean="0">
              <a:solidFill>
                <a:schemeClr val="tx2"/>
              </a:solidFill>
            </a:rPr>
            <a:t>cultural</a:t>
          </a:r>
          <a:r>
            <a:rPr lang="es-ES" sz="1300" dirty="0" smtClean="0">
              <a:solidFill>
                <a:schemeClr val="tx2"/>
              </a:solidFill>
            </a:rPr>
            <a:t>, tecnológico, político, ambiental</a:t>
          </a:r>
          <a:endParaRPr lang="es-CO" sz="1300" b="0" dirty="0">
            <a:solidFill>
              <a:schemeClr val="tx2"/>
            </a:solidFill>
          </a:endParaRPr>
        </a:p>
      </dgm:t>
    </dgm:pt>
    <dgm:pt modelId="{D044DC14-38CB-4702-B326-14C966339EE3}" type="parTrans" cxnId="{AC9F09D3-B30B-4512-BC95-32C3870EA47A}">
      <dgm:prSet/>
      <dgm:spPr/>
      <dgm:t>
        <a:bodyPr/>
        <a:lstStyle/>
        <a:p>
          <a:endParaRPr lang="es-CO"/>
        </a:p>
      </dgm:t>
    </dgm:pt>
    <dgm:pt modelId="{FC862063-086D-4BE0-8AD4-4851E6BE7220}" type="sibTrans" cxnId="{AC9F09D3-B30B-4512-BC95-32C3870EA47A}">
      <dgm:prSet/>
      <dgm:spPr/>
      <dgm:t>
        <a:bodyPr/>
        <a:lstStyle/>
        <a:p>
          <a:endParaRPr lang="es-CO"/>
        </a:p>
      </dgm:t>
    </dgm:pt>
    <dgm:pt modelId="{23536911-1917-4BEF-927E-DBFE801A97FF}">
      <dgm:prSet phldrT="[Texto]" custT="1"/>
      <dgm:spPr/>
      <dgm:t>
        <a:bodyPr/>
        <a:lstStyle/>
        <a:p>
          <a:r>
            <a:rPr lang="es-CO" sz="1400" dirty="0" smtClean="0">
              <a:solidFill>
                <a:schemeClr val="tx2"/>
              </a:solidFill>
            </a:rPr>
            <a:t>Encargo Social: MVV // PEI Modelo pedagógico </a:t>
          </a:r>
          <a:endParaRPr lang="es-CO" sz="1400" dirty="0">
            <a:solidFill>
              <a:schemeClr val="tx2"/>
            </a:solidFill>
          </a:endParaRPr>
        </a:p>
      </dgm:t>
    </dgm:pt>
    <dgm:pt modelId="{F8EF27CD-0708-4DB7-B921-86F97AE41E9E}" type="parTrans" cxnId="{FD21FEDB-5136-4645-8B00-C4A0D86B794F}">
      <dgm:prSet/>
      <dgm:spPr/>
      <dgm:t>
        <a:bodyPr/>
        <a:lstStyle/>
        <a:p>
          <a:endParaRPr lang="es-CO"/>
        </a:p>
      </dgm:t>
    </dgm:pt>
    <dgm:pt modelId="{6BDC8D34-8F51-4147-9CCE-9EBDEE11459A}" type="sibTrans" cxnId="{FD21FEDB-5136-4645-8B00-C4A0D86B794F}">
      <dgm:prSet/>
      <dgm:spPr/>
      <dgm:t>
        <a:bodyPr/>
        <a:lstStyle/>
        <a:p>
          <a:endParaRPr lang="es-CO"/>
        </a:p>
      </dgm:t>
    </dgm:pt>
    <dgm:pt modelId="{9AEC97E4-4B53-4755-BB5F-AAA1FE2F5AEA}" type="pres">
      <dgm:prSet presAssocID="{867C10C4-C103-43A2-84F5-46478D30FCC1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3161C60D-CBBF-4DEE-928E-CE90834141BA}" type="pres">
      <dgm:prSet presAssocID="{61BF115E-EBAA-4154-A364-12A5DE27AA63}" presName="circle1" presStyleLbl="node1" presStyleIdx="0" presStyleCnt="6"/>
      <dgm:spPr/>
    </dgm:pt>
    <dgm:pt modelId="{23FB356F-DF25-4BAF-A5D0-9E957861F490}" type="pres">
      <dgm:prSet presAssocID="{61BF115E-EBAA-4154-A364-12A5DE27AA63}" presName="space" presStyleCnt="0"/>
      <dgm:spPr/>
    </dgm:pt>
    <dgm:pt modelId="{A0DB0848-852E-4084-AB40-A856FFEA85D2}" type="pres">
      <dgm:prSet presAssocID="{61BF115E-EBAA-4154-A364-12A5DE27AA63}" presName="rect1" presStyleLbl="alignAcc1" presStyleIdx="0" presStyleCnt="6" custScaleX="107284" custScaleY="100000"/>
      <dgm:spPr/>
      <dgm:t>
        <a:bodyPr/>
        <a:lstStyle/>
        <a:p>
          <a:endParaRPr lang="es-CO"/>
        </a:p>
      </dgm:t>
    </dgm:pt>
    <dgm:pt modelId="{6F0CC59D-C176-40DE-8A8D-315095BE275B}" type="pres">
      <dgm:prSet presAssocID="{5ECF5547-FB69-439E-9472-26A695164721}" presName="vertSpace2" presStyleLbl="node1" presStyleIdx="0" presStyleCnt="6"/>
      <dgm:spPr/>
    </dgm:pt>
    <dgm:pt modelId="{783FE64B-C5F0-4495-9780-A8DD951EC376}" type="pres">
      <dgm:prSet presAssocID="{5ECF5547-FB69-439E-9472-26A695164721}" presName="circle2" presStyleLbl="node1" presStyleIdx="1" presStyleCnt="6"/>
      <dgm:spPr/>
    </dgm:pt>
    <dgm:pt modelId="{65696FD1-DCA5-4C84-9264-55BB9C88A157}" type="pres">
      <dgm:prSet presAssocID="{5ECF5547-FB69-439E-9472-26A695164721}" presName="rect2" presStyleLbl="alignAcc1" presStyleIdx="1" presStyleCnt="6" custScaleX="107284" custScaleY="100147"/>
      <dgm:spPr/>
      <dgm:t>
        <a:bodyPr/>
        <a:lstStyle/>
        <a:p>
          <a:endParaRPr lang="es-CO"/>
        </a:p>
      </dgm:t>
    </dgm:pt>
    <dgm:pt modelId="{EACFE037-EF78-43D3-A05A-8B2AA8194D9D}" type="pres">
      <dgm:prSet presAssocID="{CEED60E9-85C1-4E0E-89D2-2EFE2063DC17}" presName="vertSpace3" presStyleLbl="node1" presStyleIdx="1" presStyleCnt="6"/>
      <dgm:spPr/>
    </dgm:pt>
    <dgm:pt modelId="{4B9B76B9-32A0-4775-833F-2F8A702DAF98}" type="pres">
      <dgm:prSet presAssocID="{CEED60E9-85C1-4E0E-89D2-2EFE2063DC17}" presName="circle3" presStyleLbl="node1" presStyleIdx="2" presStyleCnt="6"/>
      <dgm:spPr/>
    </dgm:pt>
    <dgm:pt modelId="{4BFAD1DC-5816-4177-998B-AF1277199BD6}" type="pres">
      <dgm:prSet presAssocID="{CEED60E9-85C1-4E0E-89D2-2EFE2063DC17}" presName="rect3" presStyleLbl="alignAcc1" presStyleIdx="2" presStyleCnt="6" custScaleX="107284" custScaleY="98630"/>
      <dgm:spPr/>
      <dgm:t>
        <a:bodyPr/>
        <a:lstStyle/>
        <a:p>
          <a:endParaRPr lang="es-CO"/>
        </a:p>
      </dgm:t>
    </dgm:pt>
    <dgm:pt modelId="{19CD7F93-7F6D-4A29-86E1-D4B485540A51}" type="pres">
      <dgm:prSet presAssocID="{9B24BF42-0716-43F1-B910-75FC39E021AE}" presName="vertSpace4" presStyleLbl="node1" presStyleIdx="2" presStyleCnt="6"/>
      <dgm:spPr/>
    </dgm:pt>
    <dgm:pt modelId="{4F8D3367-8D4C-4BA9-A612-595D000AF689}" type="pres">
      <dgm:prSet presAssocID="{9B24BF42-0716-43F1-B910-75FC39E021AE}" presName="circle4" presStyleLbl="node1" presStyleIdx="3" presStyleCnt="6"/>
      <dgm:spPr/>
    </dgm:pt>
    <dgm:pt modelId="{F7F30B07-AAFC-4E8F-8FB9-E3FC79E40E8A}" type="pres">
      <dgm:prSet presAssocID="{9B24BF42-0716-43F1-B910-75FC39E021AE}" presName="rect4" presStyleLbl="alignAcc1" presStyleIdx="3" presStyleCnt="6" custScaleX="107284" custScaleY="96101"/>
      <dgm:spPr/>
      <dgm:t>
        <a:bodyPr/>
        <a:lstStyle/>
        <a:p>
          <a:endParaRPr lang="es-CO"/>
        </a:p>
      </dgm:t>
    </dgm:pt>
    <dgm:pt modelId="{389806D7-FD48-4EC3-B8C3-521EF7A39C40}" type="pres">
      <dgm:prSet presAssocID="{39AC4252-B1F9-4B7D-9D48-E5A1908E3D96}" presName="vertSpace5" presStyleLbl="node1" presStyleIdx="3" presStyleCnt="6"/>
      <dgm:spPr/>
    </dgm:pt>
    <dgm:pt modelId="{806E8F18-D08E-4BB5-802F-1987B945D363}" type="pres">
      <dgm:prSet presAssocID="{39AC4252-B1F9-4B7D-9D48-E5A1908E3D96}" presName="circle5" presStyleLbl="node1" presStyleIdx="4" presStyleCnt="6"/>
      <dgm:spPr/>
    </dgm:pt>
    <dgm:pt modelId="{F3C63C33-0095-49CE-8A75-DE390857CEFF}" type="pres">
      <dgm:prSet presAssocID="{39AC4252-B1F9-4B7D-9D48-E5A1908E3D96}" presName="rect5" presStyleLbl="alignAcc1" presStyleIdx="4" presStyleCnt="6" custScaleX="107284" custScaleY="91043"/>
      <dgm:spPr/>
      <dgm:t>
        <a:bodyPr/>
        <a:lstStyle/>
        <a:p>
          <a:endParaRPr lang="es-CO"/>
        </a:p>
      </dgm:t>
    </dgm:pt>
    <dgm:pt modelId="{08862628-A4F4-489C-B652-38BBD81F09A8}" type="pres">
      <dgm:prSet presAssocID="{FA738B61-2548-4FFB-8073-9DB4F219126F}" presName="vertSpace6" presStyleLbl="node1" presStyleIdx="4" presStyleCnt="6"/>
      <dgm:spPr/>
    </dgm:pt>
    <dgm:pt modelId="{AF41EB1A-576C-4E16-9703-68877221C0BE}" type="pres">
      <dgm:prSet presAssocID="{FA738B61-2548-4FFB-8073-9DB4F219126F}" presName="circle6" presStyleLbl="node1" presStyleIdx="5" presStyleCnt="6"/>
      <dgm:spPr/>
    </dgm:pt>
    <dgm:pt modelId="{7FA7C95B-1A75-4543-98F1-D9F919D665BC}" type="pres">
      <dgm:prSet presAssocID="{FA738B61-2548-4FFB-8073-9DB4F219126F}" presName="rect6" presStyleLbl="alignAcc1" presStyleIdx="5" presStyleCnt="6" custScaleX="107284" custScaleY="107647" custLinFactNeighborX="-154" custLinFactNeighborY="28056"/>
      <dgm:spPr/>
      <dgm:t>
        <a:bodyPr/>
        <a:lstStyle/>
        <a:p>
          <a:endParaRPr lang="es-CO"/>
        </a:p>
      </dgm:t>
    </dgm:pt>
    <dgm:pt modelId="{E2DF10AA-772F-42BF-A84B-EA1EE2E2E869}" type="pres">
      <dgm:prSet presAssocID="{61BF115E-EBAA-4154-A364-12A5DE27AA63}" presName="rect1ParTx" presStyleLbl="alignAcc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88DBF4DA-16E2-464D-9540-28CCE751D2A3}" type="pres">
      <dgm:prSet presAssocID="{61BF115E-EBAA-4154-A364-12A5DE27AA63}" presName="rect1ChTx" presStyleLbl="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C8E7A41E-3BFE-4D56-9B16-E92932A197C5}" type="pres">
      <dgm:prSet presAssocID="{5ECF5547-FB69-439E-9472-26A695164721}" presName="rect2ParTx" presStyleLbl="alignAcc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07CCE233-D6C0-4F77-8D49-0F7C91E7F00D}" type="pres">
      <dgm:prSet presAssocID="{5ECF5547-FB69-439E-9472-26A695164721}" presName="rect2ChTx" presStyleLbl="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11F41CDA-CAD3-483D-AD2D-5CE81BEFE073}" type="pres">
      <dgm:prSet presAssocID="{CEED60E9-85C1-4E0E-89D2-2EFE2063DC17}" presName="rect3ParTx" presStyleLbl="alignAcc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B3F562C3-46CD-420D-AE11-EDB0DD4A473F}" type="pres">
      <dgm:prSet presAssocID="{CEED60E9-85C1-4E0E-89D2-2EFE2063DC17}" presName="rect3ChTx" presStyleLbl="alignAcc1" presStyleIdx="5" presStyleCnt="6" custScaleX="107771" custLinFactNeighborX="2151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FFC6B531-C83B-4B58-A492-F9F1D1A7F72F}" type="pres">
      <dgm:prSet presAssocID="{9B24BF42-0716-43F1-B910-75FC39E021AE}" presName="rect4ParTx" presStyleLbl="alignAcc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C0992A25-4423-4694-8D81-454D4AEFB12F}" type="pres">
      <dgm:prSet presAssocID="{9B24BF42-0716-43F1-B910-75FC39E021AE}" presName="rect4ChTx" presStyleLbl="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AA82FF8B-A143-4477-A7ED-37E0F8A6A667}" type="pres">
      <dgm:prSet presAssocID="{39AC4252-B1F9-4B7D-9D48-E5A1908E3D96}" presName="rect5ParTx" presStyleLbl="alignAcc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968D827E-6E75-4304-938C-3B9B42597C3B}" type="pres">
      <dgm:prSet presAssocID="{39AC4252-B1F9-4B7D-9D48-E5A1908E3D96}" presName="rect5ChTx" presStyleLbl="alignAcc1" presStyleIdx="5" presStyleCnt="6" custScaleX="102659" custLinFactNeighborY="12041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E30E0AFE-C761-4AAA-ADF7-2E18CB2E9972}" type="pres">
      <dgm:prSet presAssocID="{FA738B61-2548-4FFB-8073-9DB4F219126F}" presName="rect6ParTx" presStyleLbl="alignAcc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2F276B2C-8CEF-4C8D-8588-A8C8CD9FC548}" type="pres">
      <dgm:prSet presAssocID="{FA738B61-2548-4FFB-8073-9DB4F219126F}" presName="rect6ChTx" presStyleLbl="alignAcc1" presStyleIdx="5" presStyleCnt="6" custScaleX="112270" custScaleY="143832" custLinFactNeighborX="1141" custLinFactNeighborY="24232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CFACFD44-1A68-4586-AA2F-D5E9F30BB864}" type="presOf" srcId="{9B24BF42-0716-43F1-B910-75FC39E021AE}" destId="{FFC6B531-C83B-4B58-A492-F9F1D1A7F72F}" srcOrd="1" destOrd="0" presId="urn:microsoft.com/office/officeart/2005/8/layout/target3"/>
    <dgm:cxn modelId="{D5092DDD-14D7-4C86-BE40-66770A16C40A}" srcId="{CEED60E9-85C1-4E0E-89D2-2EFE2063DC17}" destId="{162F383C-65B0-41A1-95C7-A9C2E9A496DC}" srcOrd="0" destOrd="0" parTransId="{351B2125-A054-4F6F-80A1-076D081BDF33}" sibTransId="{096E1C45-931C-4F60-BCA4-86316695A044}"/>
    <dgm:cxn modelId="{E178217D-3A5D-4295-AD54-45AC8E018E3C}" type="presOf" srcId="{FA738B61-2548-4FFB-8073-9DB4F219126F}" destId="{7FA7C95B-1A75-4543-98F1-D9F919D665BC}" srcOrd="0" destOrd="0" presId="urn:microsoft.com/office/officeart/2005/8/layout/target3"/>
    <dgm:cxn modelId="{396A3DF3-14CE-4403-BE52-572708D46175}" srcId="{9B24BF42-0716-43F1-B910-75FC39E021AE}" destId="{9FFBB0DA-96DC-4F61-B343-B463973560F2}" srcOrd="0" destOrd="0" parTransId="{2907B3D8-4A5D-4371-BF97-6ED3BD211B0C}" sibTransId="{3C42C460-6491-4DDF-A326-091D08447E57}"/>
    <dgm:cxn modelId="{A007F268-99BB-401C-9689-4DBC31D5BC30}" srcId="{FA738B61-2548-4FFB-8073-9DB4F219126F}" destId="{71A646B4-2E3E-4503-89C4-B452C1EDFD67}" srcOrd="0" destOrd="0" parTransId="{7D3E7851-BD71-47BB-8FB3-F61A0614E828}" sibTransId="{3D5DF5D7-9884-4D8F-A452-790057BB083A}"/>
    <dgm:cxn modelId="{4B0E581A-7550-461E-8F7A-41F7B6A69844}" srcId="{867C10C4-C103-43A2-84F5-46478D30FCC1}" destId="{61BF115E-EBAA-4154-A364-12A5DE27AA63}" srcOrd="0" destOrd="0" parTransId="{55CF419D-E939-4A41-AA73-2A082270878D}" sibTransId="{AB90625C-10E4-4FDA-856B-2ABA42650EBC}"/>
    <dgm:cxn modelId="{D4AA1953-4BC0-44A1-835A-1BCA4B8527C8}" type="presOf" srcId="{CEED60E9-85C1-4E0E-89D2-2EFE2063DC17}" destId="{11F41CDA-CAD3-483D-AD2D-5CE81BEFE073}" srcOrd="1" destOrd="0" presId="urn:microsoft.com/office/officeart/2005/8/layout/target3"/>
    <dgm:cxn modelId="{B476823C-6C2B-4F02-A1F3-E11B496E911A}" srcId="{867C10C4-C103-43A2-84F5-46478D30FCC1}" destId="{39AC4252-B1F9-4B7D-9D48-E5A1908E3D96}" srcOrd="4" destOrd="0" parTransId="{21A586E6-9DB7-46B0-BB09-9395704F7171}" sibTransId="{D5B6361C-725D-42F5-A05B-C74697782460}"/>
    <dgm:cxn modelId="{1E13C576-7E03-4249-9882-8FEBE353179D}" type="presOf" srcId="{39AC4252-B1F9-4B7D-9D48-E5A1908E3D96}" destId="{AA82FF8B-A143-4477-A7ED-37E0F8A6A667}" srcOrd="1" destOrd="0" presId="urn:microsoft.com/office/officeart/2005/8/layout/target3"/>
    <dgm:cxn modelId="{C63DE0E2-BB22-46F3-B137-1539B6358B36}" srcId="{867C10C4-C103-43A2-84F5-46478D30FCC1}" destId="{CEED60E9-85C1-4E0E-89D2-2EFE2063DC17}" srcOrd="2" destOrd="0" parTransId="{6653A664-36A4-4642-B678-A61A1DB193B4}" sibTransId="{36CED8BC-773F-4C32-99EB-B6B355218E97}"/>
    <dgm:cxn modelId="{D1C5E420-3CE9-4BC7-BAEA-E255140447CC}" type="presOf" srcId="{867C10C4-C103-43A2-84F5-46478D30FCC1}" destId="{9AEC97E4-4B53-4755-BB5F-AAA1FE2F5AEA}" srcOrd="0" destOrd="0" presId="urn:microsoft.com/office/officeart/2005/8/layout/target3"/>
    <dgm:cxn modelId="{AF3A47B8-832A-42C9-88D2-29C15657D39D}" srcId="{867C10C4-C103-43A2-84F5-46478D30FCC1}" destId="{FA738B61-2548-4FFB-8073-9DB4F219126F}" srcOrd="5" destOrd="0" parTransId="{3B6B33DF-8F12-4BDE-9DC0-2060C090292E}" sibTransId="{CEA740C4-F836-4FE8-A5BA-CECF012D77B0}"/>
    <dgm:cxn modelId="{35DDE195-AA6F-4523-83F5-86B455A09678}" type="presOf" srcId="{5ECF5547-FB69-439E-9472-26A695164721}" destId="{C8E7A41E-3BFE-4D56-9B16-E92932A197C5}" srcOrd="1" destOrd="0" presId="urn:microsoft.com/office/officeart/2005/8/layout/target3"/>
    <dgm:cxn modelId="{560C1230-22D8-4A21-AA1D-E9579FA2B5D0}" type="presOf" srcId="{B2C28C56-79D2-485C-BFAE-42555D48B1EE}" destId="{07CCE233-D6C0-4F77-8D49-0F7C91E7F00D}" srcOrd="0" destOrd="0" presId="urn:microsoft.com/office/officeart/2005/8/layout/target3"/>
    <dgm:cxn modelId="{A8E665F1-A522-4BA8-B586-AB5AAFE38ED4}" type="presOf" srcId="{23536911-1917-4BEF-927E-DBFE801A97FF}" destId="{07CCE233-D6C0-4F77-8D49-0F7C91E7F00D}" srcOrd="0" destOrd="1" presId="urn:microsoft.com/office/officeart/2005/8/layout/target3"/>
    <dgm:cxn modelId="{A2734FDD-6783-4C47-A5D9-597E3B1CE1B8}" type="presOf" srcId="{CEED60E9-85C1-4E0E-89D2-2EFE2063DC17}" destId="{4BFAD1DC-5816-4177-998B-AF1277199BD6}" srcOrd="0" destOrd="0" presId="urn:microsoft.com/office/officeart/2005/8/layout/target3"/>
    <dgm:cxn modelId="{C87D0D38-FC62-4A08-B476-F6FA96F3EAF0}" type="presOf" srcId="{9B24BF42-0716-43F1-B910-75FC39E021AE}" destId="{F7F30B07-AAFC-4E8F-8FB9-E3FC79E40E8A}" srcOrd="0" destOrd="0" presId="urn:microsoft.com/office/officeart/2005/8/layout/target3"/>
    <dgm:cxn modelId="{D11B1A02-A4DC-4684-AD6B-C1FAFF2E4501}" type="presOf" srcId="{9FFBB0DA-96DC-4F61-B343-B463973560F2}" destId="{C0992A25-4423-4694-8D81-454D4AEFB12F}" srcOrd="0" destOrd="0" presId="urn:microsoft.com/office/officeart/2005/8/layout/target3"/>
    <dgm:cxn modelId="{ED12C377-41D5-475D-B504-8EF010BF8E8E}" type="presOf" srcId="{FA738B61-2548-4FFB-8073-9DB4F219126F}" destId="{E30E0AFE-C761-4AAA-ADF7-2E18CB2E9972}" srcOrd="1" destOrd="0" presId="urn:microsoft.com/office/officeart/2005/8/layout/target3"/>
    <dgm:cxn modelId="{EA160923-9D53-4EB9-AB3A-CBB77AFCE881}" srcId="{867C10C4-C103-43A2-84F5-46478D30FCC1}" destId="{9B24BF42-0716-43F1-B910-75FC39E021AE}" srcOrd="3" destOrd="0" parTransId="{B9989790-DA55-44E2-898C-AC18BA5DE1DB}" sibTransId="{3E7633B3-C1E7-4523-8F6B-8AD0513FDD9D}"/>
    <dgm:cxn modelId="{F3FD02F8-4796-4185-9CA3-73FE39F9EF5C}" srcId="{5ECF5547-FB69-439E-9472-26A695164721}" destId="{B2C28C56-79D2-485C-BFAE-42555D48B1EE}" srcOrd="0" destOrd="0" parTransId="{EDF7355C-DBAC-4EA1-9311-BBE123621BB5}" sibTransId="{33437B6C-499A-4B5C-A0F2-8E1B193335CB}"/>
    <dgm:cxn modelId="{A8111C04-E510-4175-B8B9-002F32367814}" type="presOf" srcId="{39AC4252-B1F9-4B7D-9D48-E5A1908E3D96}" destId="{F3C63C33-0095-49CE-8A75-DE390857CEFF}" srcOrd="0" destOrd="0" presId="urn:microsoft.com/office/officeart/2005/8/layout/target3"/>
    <dgm:cxn modelId="{E3E3AA3C-1FE3-4F64-B324-7C51003C478E}" type="presOf" srcId="{61BF115E-EBAA-4154-A364-12A5DE27AA63}" destId="{E2DF10AA-772F-42BF-A84B-EA1EE2E2E869}" srcOrd="1" destOrd="0" presId="urn:microsoft.com/office/officeart/2005/8/layout/target3"/>
    <dgm:cxn modelId="{FC9C725E-FA56-41EA-BF7D-940DA735EC1C}" type="presOf" srcId="{C661731F-DF39-4A7E-B73B-5B4C7F633563}" destId="{88DBF4DA-16E2-464D-9540-28CCE751D2A3}" srcOrd="0" destOrd="0" presId="urn:microsoft.com/office/officeart/2005/8/layout/target3"/>
    <dgm:cxn modelId="{FD21FEDB-5136-4645-8B00-C4A0D86B794F}" srcId="{5ECF5547-FB69-439E-9472-26A695164721}" destId="{23536911-1917-4BEF-927E-DBFE801A97FF}" srcOrd="1" destOrd="0" parTransId="{F8EF27CD-0708-4DB7-B921-86F97AE41E9E}" sibTransId="{6BDC8D34-8F51-4147-9CCE-9EBDEE11459A}"/>
    <dgm:cxn modelId="{766EBA21-BE24-4F21-BA7A-B239D1916B0E}" srcId="{867C10C4-C103-43A2-84F5-46478D30FCC1}" destId="{5ECF5547-FB69-439E-9472-26A695164721}" srcOrd="1" destOrd="0" parTransId="{509EFE3D-8E1E-40F6-8156-C5ADC3DB4FB2}" sibTransId="{A6CA82F5-91C2-435E-A485-800B6464CF44}"/>
    <dgm:cxn modelId="{EED52407-C2B7-4057-9136-EA48C2900993}" srcId="{39AC4252-B1F9-4B7D-9D48-E5A1908E3D96}" destId="{723295E6-487E-43BD-9F48-7DAD4F615EC2}" srcOrd="0" destOrd="0" parTransId="{28D0812E-7819-4792-8997-40CF8470433D}" sibTransId="{12336754-FBF5-4FF4-9CF7-DA15FADFE2E8}"/>
    <dgm:cxn modelId="{B756050C-A78D-4DCE-8B11-E529BAB23158}" type="presOf" srcId="{723295E6-487E-43BD-9F48-7DAD4F615EC2}" destId="{968D827E-6E75-4304-938C-3B9B42597C3B}" srcOrd="0" destOrd="0" presId="urn:microsoft.com/office/officeart/2005/8/layout/target3"/>
    <dgm:cxn modelId="{64C8DE69-37F5-4A2E-98FE-CB1D07F8433F}" type="presOf" srcId="{5ECF5547-FB69-439E-9472-26A695164721}" destId="{65696FD1-DCA5-4C84-9264-55BB9C88A157}" srcOrd="0" destOrd="0" presId="urn:microsoft.com/office/officeart/2005/8/layout/target3"/>
    <dgm:cxn modelId="{AC9F09D3-B30B-4512-BC95-32C3870EA47A}" srcId="{61BF115E-EBAA-4154-A364-12A5DE27AA63}" destId="{C661731F-DF39-4A7E-B73B-5B4C7F633563}" srcOrd="0" destOrd="0" parTransId="{D044DC14-38CB-4702-B326-14C966339EE3}" sibTransId="{FC862063-086D-4BE0-8AD4-4851E6BE7220}"/>
    <dgm:cxn modelId="{2BCF1269-F42A-4357-B25F-BDA6E344567F}" type="presOf" srcId="{61BF115E-EBAA-4154-A364-12A5DE27AA63}" destId="{A0DB0848-852E-4084-AB40-A856FFEA85D2}" srcOrd="0" destOrd="0" presId="urn:microsoft.com/office/officeart/2005/8/layout/target3"/>
    <dgm:cxn modelId="{D3AFC604-E6D2-4AED-B7D2-CDBB8EE15B58}" type="presOf" srcId="{71A646B4-2E3E-4503-89C4-B452C1EDFD67}" destId="{2F276B2C-8CEF-4C8D-8588-A8C8CD9FC548}" srcOrd="0" destOrd="0" presId="urn:microsoft.com/office/officeart/2005/8/layout/target3"/>
    <dgm:cxn modelId="{AA97FF8C-3D5E-4D77-B0FE-532428B2D115}" type="presOf" srcId="{162F383C-65B0-41A1-95C7-A9C2E9A496DC}" destId="{B3F562C3-46CD-420D-AE11-EDB0DD4A473F}" srcOrd="0" destOrd="0" presId="urn:microsoft.com/office/officeart/2005/8/layout/target3"/>
    <dgm:cxn modelId="{CCCE852A-EF9C-48E1-9D46-E2EE2AA2D9BF}" type="presParOf" srcId="{9AEC97E4-4B53-4755-BB5F-AAA1FE2F5AEA}" destId="{3161C60D-CBBF-4DEE-928E-CE90834141BA}" srcOrd="0" destOrd="0" presId="urn:microsoft.com/office/officeart/2005/8/layout/target3"/>
    <dgm:cxn modelId="{7C83B25F-7BF4-449A-A9A1-9FF8B51763DB}" type="presParOf" srcId="{9AEC97E4-4B53-4755-BB5F-AAA1FE2F5AEA}" destId="{23FB356F-DF25-4BAF-A5D0-9E957861F490}" srcOrd="1" destOrd="0" presId="urn:microsoft.com/office/officeart/2005/8/layout/target3"/>
    <dgm:cxn modelId="{6ED0048A-43F4-47B9-9001-9175896D7705}" type="presParOf" srcId="{9AEC97E4-4B53-4755-BB5F-AAA1FE2F5AEA}" destId="{A0DB0848-852E-4084-AB40-A856FFEA85D2}" srcOrd="2" destOrd="0" presId="urn:microsoft.com/office/officeart/2005/8/layout/target3"/>
    <dgm:cxn modelId="{233669AE-02FF-493E-806E-5E2CF573D79C}" type="presParOf" srcId="{9AEC97E4-4B53-4755-BB5F-AAA1FE2F5AEA}" destId="{6F0CC59D-C176-40DE-8A8D-315095BE275B}" srcOrd="3" destOrd="0" presId="urn:microsoft.com/office/officeart/2005/8/layout/target3"/>
    <dgm:cxn modelId="{9FCC72CA-3B3C-4EB8-9A2C-92BBA514BA54}" type="presParOf" srcId="{9AEC97E4-4B53-4755-BB5F-AAA1FE2F5AEA}" destId="{783FE64B-C5F0-4495-9780-A8DD951EC376}" srcOrd="4" destOrd="0" presId="urn:microsoft.com/office/officeart/2005/8/layout/target3"/>
    <dgm:cxn modelId="{3BCC8275-4A09-4D60-9782-CE4D4B56A265}" type="presParOf" srcId="{9AEC97E4-4B53-4755-BB5F-AAA1FE2F5AEA}" destId="{65696FD1-DCA5-4C84-9264-55BB9C88A157}" srcOrd="5" destOrd="0" presId="urn:microsoft.com/office/officeart/2005/8/layout/target3"/>
    <dgm:cxn modelId="{E33C72ED-6E4E-4458-93B0-EC46AF3828B1}" type="presParOf" srcId="{9AEC97E4-4B53-4755-BB5F-AAA1FE2F5AEA}" destId="{EACFE037-EF78-43D3-A05A-8B2AA8194D9D}" srcOrd="6" destOrd="0" presId="urn:microsoft.com/office/officeart/2005/8/layout/target3"/>
    <dgm:cxn modelId="{1007C26F-4B53-4402-B169-D3F9AEDC8FDF}" type="presParOf" srcId="{9AEC97E4-4B53-4755-BB5F-AAA1FE2F5AEA}" destId="{4B9B76B9-32A0-4775-833F-2F8A702DAF98}" srcOrd="7" destOrd="0" presId="urn:microsoft.com/office/officeart/2005/8/layout/target3"/>
    <dgm:cxn modelId="{07A751B2-9CC8-43F5-8744-58D3C26BA43A}" type="presParOf" srcId="{9AEC97E4-4B53-4755-BB5F-AAA1FE2F5AEA}" destId="{4BFAD1DC-5816-4177-998B-AF1277199BD6}" srcOrd="8" destOrd="0" presId="urn:microsoft.com/office/officeart/2005/8/layout/target3"/>
    <dgm:cxn modelId="{14C29918-F3C3-449B-998B-E12AEF2B4234}" type="presParOf" srcId="{9AEC97E4-4B53-4755-BB5F-AAA1FE2F5AEA}" destId="{19CD7F93-7F6D-4A29-86E1-D4B485540A51}" srcOrd="9" destOrd="0" presId="urn:microsoft.com/office/officeart/2005/8/layout/target3"/>
    <dgm:cxn modelId="{34452F6B-9D67-4C9D-8F89-39D0ECCCE4DC}" type="presParOf" srcId="{9AEC97E4-4B53-4755-BB5F-AAA1FE2F5AEA}" destId="{4F8D3367-8D4C-4BA9-A612-595D000AF689}" srcOrd="10" destOrd="0" presId="urn:microsoft.com/office/officeart/2005/8/layout/target3"/>
    <dgm:cxn modelId="{F69EA0C6-4916-46AE-AEE4-B827B1FF1B13}" type="presParOf" srcId="{9AEC97E4-4B53-4755-BB5F-AAA1FE2F5AEA}" destId="{F7F30B07-AAFC-4E8F-8FB9-E3FC79E40E8A}" srcOrd="11" destOrd="0" presId="urn:microsoft.com/office/officeart/2005/8/layout/target3"/>
    <dgm:cxn modelId="{27B5BD6D-BC08-45B6-8366-2035D5CF8C61}" type="presParOf" srcId="{9AEC97E4-4B53-4755-BB5F-AAA1FE2F5AEA}" destId="{389806D7-FD48-4EC3-B8C3-521EF7A39C40}" srcOrd="12" destOrd="0" presId="urn:microsoft.com/office/officeart/2005/8/layout/target3"/>
    <dgm:cxn modelId="{C81F76E6-BB1C-4FA5-8164-57BBD9252312}" type="presParOf" srcId="{9AEC97E4-4B53-4755-BB5F-AAA1FE2F5AEA}" destId="{806E8F18-D08E-4BB5-802F-1987B945D363}" srcOrd="13" destOrd="0" presId="urn:microsoft.com/office/officeart/2005/8/layout/target3"/>
    <dgm:cxn modelId="{EE030CD3-763F-4B0F-B3F8-67C2E8FCAE8B}" type="presParOf" srcId="{9AEC97E4-4B53-4755-BB5F-AAA1FE2F5AEA}" destId="{F3C63C33-0095-49CE-8A75-DE390857CEFF}" srcOrd="14" destOrd="0" presId="urn:microsoft.com/office/officeart/2005/8/layout/target3"/>
    <dgm:cxn modelId="{2C1926E5-09E4-43B0-95D9-C31D565CBB83}" type="presParOf" srcId="{9AEC97E4-4B53-4755-BB5F-AAA1FE2F5AEA}" destId="{08862628-A4F4-489C-B652-38BBD81F09A8}" srcOrd="15" destOrd="0" presId="urn:microsoft.com/office/officeart/2005/8/layout/target3"/>
    <dgm:cxn modelId="{4F4252B2-AC31-4983-845F-8D8A18B0B301}" type="presParOf" srcId="{9AEC97E4-4B53-4755-BB5F-AAA1FE2F5AEA}" destId="{AF41EB1A-576C-4E16-9703-68877221C0BE}" srcOrd="16" destOrd="0" presId="urn:microsoft.com/office/officeart/2005/8/layout/target3"/>
    <dgm:cxn modelId="{77D40B6E-4869-45D5-A4C1-C67AC9BAEFBA}" type="presParOf" srcId="{9AEC97E4-4B53-4755-BB5F-AAA1FE2F5AEA}" destId="{7FA7C95B-1A75-4543-98F1-D9F919D665BC}" srcOrd="17" destOrd="0" presId="urn:microsoft.com/office/officeart/2005/8/layout/target3"/>
    <dgm:cxn modelId="{33DCFD3A-6F47-4E8B-8699-59F2E24233A4}" type="presParOf" srcId="{9AEC97E4-4B53-4755-BB5F-AAA1FE2F5AEA}" destId="{E2DF10AA-772F-42BF-A84B-EA1EE2E2E869}" srcOrd="18" destOrd="0" presId="urn:microsoft.com/office/officeart/2005/8/layout/target3"/>
    <dgm:cxn modelId="{F3458400-215F-405A-9A9F-6C5DA3A9762C}" type="presParOf" srcId="{9AEC97E4-4B53-4755-BB5F-AAA1FE2F5AEA}" destId="{88DBF4DA-16E2-464D-9540-28CCE751D2A3}" srcOrd="19" destOrd="0" presId="urn:microsoft.com/office/officeart/2005/8/layout/target3"/>
    <dgm:cxn modelId="{50F4069F-E700-4551-B0CF-ACD33A3E652C}" type="presParOf" srcId="{9AEC97E4-4B53-4755-BB5F-AAA1FE2F5AEA}" destId="{C8E7A41E-3BFE-4D56-9B16-E92932A197C5}" srcOrd="20" destOrd="0" presId="urn:microsoft.com/office/officeart/2005/8/layout/target3"/>
    <dgm:cxn modelId="{026CF83F-9EF4-42B5-B515-4EBB66C36747}" type="presParOf" srcId="{9AEC97E4-4B53-4755-BB5F-AAA1FE2F5AEA}" destId="{07CCE233-D6C0-4F77-8D49-0F7C91E7F00D}" srcOrd="21" destOrd="0" presId="urn:microsoft.com/office/officeart/2005/8/layout/target3"/>
    <dgm:cxn modelId="{C2D82B78-8C28-46F9-9CFB-EA176DB8E591}" type="presParOf" srcId="{9AEC97E4-4B53-4755-BB5F-AAA1FE2F5AEA}" destId="{11F41CDA-CAD3-483D-AD2D-5CE81BEFE073}" srcOrd="22" destOrd="0" presId="urn:microsoft.com/office/officeart/2005/8/layout/target3"/>
    <dgm:cxn modelId="{5925641C-4A2A-4339-A601-65F91ACC072C}" type="presParOf" srcId="{9AEC97E4-4B53-4755-BB5F-AAA1FE2F5AEA}" destId="{B3F562C3-46CD-420D-AE11-EDB0DD4A473F}" srcOrd="23" destOrd="0" presId="urn:microsoft.com/office/officeart/2005/8/layout/target3"/>
    <dgm:cxn modelId="{9606C2F6-171B-4D93-9DF2-3BD40E86A4CA}" type="presParOf" srcId="{9AEC97E4-4B53-4755-BB5F-AAA1FE2F5AEA}" destId="{FFC6B531-C83B-4B58-A492-F9F1D1A7F72F}" srcOrd="24" destOrd="0" presId="urn:microsoft.com/office/officeart/2005/8/layout/target3"/>
    <dgm:cxn modelId="{B8EE5A46-D4D1-4BD9-BD36-BC14B39FC8F6}" type="presParOf" srcId="{9AEC97E4-4B53-4755-BB5F-AAA1FE2F5AEA}" destId="{C0992A25-4423-4694-8D81-454D4AEFB12F}" srcOrd="25" destOrd="0" presId="urn:microsoft.com/office/officeart/2005/8/layout/target3"/>
    <dgm:cxn modelId="{45114E0D-2A51-4E81-9165-E15E85253A38}" type="presParOf" srcId="{9AEC97E4-4B53-4755-BB5F-AAA1FE2F5AEA}" destId="{AA82FF8B-A143-4477-A7ED-37E0F8A6A667}" srcOrd="26" destOrd="0" presId="urn:microsoft.com/office/officeart/2005/8/layout/target3"/>
    <dgm:cxn modelId="{7889F22B-0D36-4A8C-8496-B52E5C2248DE}" type="presParOf" srcId="{9AEC97E4-4B53-4755-BB5F-AAA1FE2F5AEA}" destId="{968D827E-6E75-4304-938C-3B9B42597C3B}" srcOrd="27" destOrd="0" presId="urn:microsoft.com/office/officeart/2005/8/layout/target3"/>
    <dgm:cxn modelId="{1219484E-0CDE-4DED-9E67-194D321AFA63}" type="presParOf" srcId="{9AEC97E4-4B53-4755-BB5F-AAA1FE2F5AEA}" destId="{E30E0AFE-C761-4AAA-ADF7-2E18CB2E9972}" srcOrd="28" destOrd="0" presId="urn:microsoft.com/office/officeart/2005/8/layout/target3"/>
    <dgm:cxn modelId="{A4D28C21-50E7-4505-A1B0-B28A53E43D6A}" type="presParOf" srcId="{9AEC97E4-4B53-4755-BB5F-AAA1FE2F5AEA}" destId="{2F276B2C-8CEF-4C8D-8588-A8C8CD9FC548}" srcOrd="2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7CDA82A-B407-46B0-9536-B9BE1841B535}" type="doc">
      <dgm:prSet loTypeId="urn:microsoft.com/office/officeart/2005/8/layout/equation2" loCatId="process" qsTypeId="urn:microsoft.com/office/officeart/2005/8/quickstyle/simple3" qsCatId="simple" csTypeId="urn:microsoft.com/office/officeart/2005/8/colors/accent1_3" csCatId="accent1" phldr="1"/>
      <dgm:spPr/>
    </dgm:pt>
    <dgm:pt modelId="{9DE583E8-9102-493E-B4DB-6E9CEC040F6B}">
      <dgm:prSet phldrT="[Texto]" custT="1"/>
      <dgm:spPr/>
      <dgm:t>
        <a:bodyPr/>
        <a:lstStyle/>
        <a:p>
          <a:r>
            <a:rPr lang="es-ES" sz="1600" dirty="0" smtClean="0"/>
            <a:t>Concibe la </a:t>
          </a:r>
          <a:r>
            <a:rPr lang="es-ES" sz="1600" b="1" dirty="0" smtClean="0"/>
            <a:t>integración de los procesos </a:t>
          </a:r>
          <a:endParaRPr lang="es-ES" sz="1600" dirty="0"/>
        </a:p>
      </dgm:t>
    </dgm:pt>
    <dgm:pt modelId="{DF3EEB1A-1107-4A2D-B5F7-6FFD6AC97300}" type="parTrans" cxnId="{6FB7AFD1-26F4-4CFE-84C9-12A04E239A90}">
      <dgm:prSet/>
      <dgm:spPr/>
      <dgm:t>
        <a:bodyPr/>
        <a:lstStyle/>
        <a:p>
          <a:endParaRPr lang="es-ES"/>
        </a:p>
      </dgm:t>
    </dgm:pt>
    <dgm:pt modelId="{DA8C0D27-0784-4742-B501-59114454BBB8}" type="sibTrans" cxnId="{6FB7AFD1-26F4-4CFE-84C9-12A04E239A90}">
      <dgm:prSet/>
      <dgm:spPr>
        <a:solidFill>
          <a:srgbClr val="0000FF"/>
        </a:solidFill>
      </dgm:spPr>
      <dgm:t>
        <a:bodyPr/>
        <a:lstStyle/>
        <a:p>
          <a:endParaRPr lang="es-ES"/>
        </a:p>
      </dgm:t>
    </dgm:pt>
    <dgm:pt modelId="{E72B1A86-9C0D-408B-B0EF-027CAC35C895}">
      <dgm:prSet phldrT="[Texto]" custT="1"/>
      <dgm:spPr/>
      <dgm:t>
        <a:bodyPr/>
        <a:lstStyle/>
        <a:p>
          <a:r>
            <a:rPr lang="es-ES" sz="1600" b="1" i="0" dirty="0" smtClean="0"/>
            <a:t>Creación, desarrollo y transferencia </a:t>
          </a:r>
          <a:r>
            <a:rPr lang="es-ES" sz="1600" i="0" dirty="0" smtClean="0"/>
            <a:t>conocimiento socialmente útil</a:t>
          </a:r>
          <a:endParaRPr lang="es-ES" sz="1600" i="0" dirty="0"/>
        </a:p>
      </dgm:t>
    </dgm:pt>
    <dgm:pt modelId="{DE0C3F6C-AF67-4571-9C3F-33CEC42EADFB}" type="parTrans" cxnId="{D52ECA53-F7BF-4E8E-B537-6CC9E650BA06}">
      <dgm:prSet/>
      <dgm:spPr/>
      <dgm:t>
        <a:bodyPr/>
        <a:lstStyle/>
        <a:p>
          <a:endParaRPr lang="es-ES"/>
        </a:p>
      </dgm:t>
    </dgm:pt>
    <dgm:pt modelId="{340C76F5-92B8-4D3D-9A7A-400E4917F46A}" type="sibTrans" cxnId="{D52ECA53-F7BF-4E8E-B537-6CC9E650BA06}">
      <dgm:prSet/>
      <dgm:spPr>
        <a:solidFill>
          <a:srgbClr val="0000FF"/>
        </a:solidFill>
      </dgm:spPr>
      <dgm:t>
        <a:bodyPr/>
        <a:lstStyle/>
        <a:p>
          <a:endParaRPr lang="es-ES">
            <a:solidFill>
              <a:srgbClr val="FF0000"/>
            </a:solidFill>
          </a:endParaRPr>
        </a:p>
      </dgm:t>
    </dgm:pt>
    <dgm:pt modelId="{482D582D-C88F-4C5B-BD79-E5225A97C9BC}">
      <dgm:prSet phldrT="[Texto]" custT="1"/>
      <dgm:spPr/>
      <dgm:t>
        <a:bodyPr/>
        <a:lstStyle/>
        <a:p>
          <a:r>
            <a:rPr lang="es-ES" sz="2400" dirty="0" smtClean="0"/>
            <a:t>Cultura Investigativa</a:t>
          </a:r>
          <a:endParaRPr lang="es-ES" sz="2400" dirty="0"/>
        </a:p>
      </dgm:t>
    </dgm:pt>
    <dgm:pt modelId="{20F5BD3D-A8EA-4117-8B7D-E0F781720143}" type="parTrans" cxnId="{73F58BEC-59A8-4741-B6F5-2ED44323F9F6}">
      <dgm:prSet/>
      <dgm:spPr/>
      <dgm:t>
        <a:bodyPr/>
        <a:lstStyle/>
        <a:p>
          <a:endParaRPr lang="es-ES"/>
        </a:p>
      </dgm:t>
    </dgm:pt>
    <dgm:pt modelId="{3FA13AE4-A453-43CC-81A2-907A5E1E6126}" type="sibTrans" cxnId="{73F58BEC-59A8-4741-B6F5-2ED44323F9F6}">
      <dgm:prSet/>
      <dgm:spPr/>
      <dgm:t>
        <a:bodyPr/>
        <a:lstStyle/>
        <a:p>
          <a:endParaRPr lang="es-ES"/>
        </a:p>
      </dgm:t>
    </dgm:pt>
    <dgm:pt modelId="{0F333C14-EFFC-481D-B878-4306B9D52E31}">
      <dgm:prSet custT="1"/>
      <dgm:spPr/>
      <dgm:t>
        <a:bodyPr/>
        <a:lstStyle/>
        <a:p>
          <a:r>
            <a:rPr lang="es-ES" sz="1600" dirty="0" smtClean="0"/>
            <a:t>Enfocado a </a:t>
          </a:r>
          <a:r>
            <a:rPr lang="es-ES" sz="1600" b="1" dirty="0" smtClean="0"/>
            <a:t>Nuevo conocimiento y el desarrollo </a:t>
          </a:r>
          <a:r>
            <a:rPr lang="es-ES" sz="1600" dirty="0" smtClean="0"/>
            <a:t>de competencias investigativas</a:t>
          </a:r>
        </a:p>
      </dgm:t>
    </dgm:pt>
    <dgm:pt modelId="{455C788C-CAFE-4D72-82C3-24050CED0CFA}" type="parTrans" cxnId="{FE74F9C5-F797-4CC9-BE1F-A0903C70EB21}">
      <dgm:prSet/>
      <dgm:spPr/>
      <dgm:t>
        <a:bodyPr/>
        <a:lstStyle/>
        <a:p>
          <a:endParaRPr lang="es-ES"/>
        </a:p>
      </dgm:t>
    </dgm:pt>
    <dgm:pt modelId="{54A4083F-C766-46F9-BA0E-323A19C3FEDF}" type="sibTrans" cxnId="{FE74F9C5-F797-4CC9-BE1F-A0903C70EB21}">
      <dgm:prSet/>
      <dgm:spPr>
        <a:solidFill>
          <a:srgbClr val="0000FF"/>
        </a:solidFill>
      </dgm:spPr>
      <dgm:t>
        <a:bodyPr/>
        <a:lstStyle/>
        <a:p>
          <a:endParaRPr lang="es-ES"/>
        </a:p>
      </dgm:t>
    </dgm:pt>
    <dgm:pt modelId="{902A7671-5EE9-4E93-BC5C-A111E92B7011}" type="pres">
      <dgm:prSet presAssocID="{27CDA82A-B407-46B0-9536-B9BE1841B535}" presName="Name0" presStyleCnt="0">
        <dgm:presLayoutVars>
          <dgm:dir/>
          <dgm:resizeHandles val="exact"/>
        </dgm:presLayoutVars>
      </dgm:prSet>
      <dgm:spPr/>
    </dgm:pt>
    <dgm:pt modelId="{E5442F8A-28A6-47A8-A7B0-8256C605D4F8}" type="pres">
      <dgm:prSet presAssocID="{27CDA82A-B407-46B0-9536-B9BE1841B535}" presName="vNodes" presStyleCnt="0"/>
      <dgm:spPr/>
    </dgm:pt>
    <dgm:pt modelId="{C0DA4848-18FD-4390-BC23-3918AD03D22E}" type="pres">
      <dgm:prSet presAssocID="{9DE583E8-9102-493E-B4DB-6E9CEC040F6B}" presName="node" presStyleLbl="node1" presStyleIdx="0" presStyleCnt="4" custScaleX="205606" custScaleY="14739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6886D2E-D876-4EC9-A5F3-632DE9CB2081}" type="pres">
      <dgm:prSet presAssocID="{DA8C0D27-0784-4742-B501-59114454BBB8}" presName="spacerT" presStyleCnt="0"/>
      <dgm:spPr/>
    </dgm:pt>
    <dgm:pt modelId="{A1372177-A7D4-4406-B01E-7C1A4C9C64C1}" type="pres">
      <dgm:prSet presAssocID="{DA8C0D27-0784-4742-B501-59114454BBB8}" presName="sibTrans" presStyleLbl="sibTrans2D1" presStyleIdx="0" presStyleCnt="3"/>
      <dgm:spPr/>
      <dgm:t>
        <a:bodyPr/>
        <a:lstStyle/>
        <a:p>
          <a:endParaRPr lang="es-ES"/>
        </a:p>
      </dgm:t>
    </dgm:pt>
    <dgm:pt modelId="{0E0E2F99-62C7-425E-B42F-A37253857260}" type="pres">
      <dgm:prSet presAssocID="{DA8C0D27-0784-4742-B501-59114454BBB8}" presName="spacerB" presStyleCnt="0"/>
      <dgm:spPr/>
    </dgm:pt>
    <dgm:pt modelId="{AA739B89-16B7-4D21-9147-6116EB127F58}" type="pres">
      <dgm:prSet presAssocID="{0F333C14-EFFC-481D-B878-4306B9D52E31}" presName="node" presStyleLbl="node1" presStyleIdx="1" presStyleCnt="4" custScaleX="206570" custScaleY="15957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F78287B-AA1B-47C9-8FC9-166C0BD64D4F}" type="pres">
      <dgm:prSet presAssocID="{54A4083F-C766-46F9-BA0E-323A19C3FEDF}" presName="spacerT" presStyleCnt="0"/>
      <dgm:spPr/>
    </dgm:pt>
    <dgm:pt modelId="{DE86C847-86BF-48E4-A1FB-5EEF39A032CD}" type="pres">
      <dgm:prSet presAssocID="{54A4083F-C766-46F9-BA0E-323A19C3FEDF}" presName="sibTrans" presStyleLbl="sibTrans2D1" presStyleIdx="1" presStyleCnt="3"/>
      <dgm:spPr/>
      <dgm:t>
        <a:bodyPr/>
        <a:lstStyle/>
        <a:p>
          <a:endParaRPr lang="es-ES"/>
        </a:p>
      </dgm:t>
    </dgm:pt>
    <dgm:pt modelId="{C425B529-3CCA-4097-BA35-88E36397E1C2}" type="pres">
      <dgm:prSet presAssocID="{54A4083F-C766-46F9-BA0E-323A19C3FEDF}" presName="spacerB" presStyleCnt="0"/>
      <dgm:spPr/>
    </dgm:pt>
    <dgm:pt modelId="{36446137-FA3C-475C-835B-B0AF8C01E5AB}" type="pres">
      <dgm:prSet presAssocID="{E72B1A86-9C0D-408B-B0EF-027CAC35C895}" presName="node" presStyleLbl="node1" presStyleIdx="2" presStyleCnt="4" custScaleX="212481" custScaleY="166337" custLinFactNeighborX="13254" custLinFactNeighborY="1653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1FC9E9E-DE1B-4EAC-B090-3E4E40E17A75}" type="pres">
      <dgm:prSet presAssocID="{27CDA82A-B407-46B0-9536-B9BE1841B535}" presName="sibTransLast" presStyleLbl="sibTrans2D1" presStyleIdx="2" presStyleCnt="3" custScaleX="97025"/>
      <dgm:spPr/>
      <dgm:t>
        <a:bodyPr/>
        <a:lstStyle/>
        <a:p>
          <a:endParaRPr lang="es-ES"/>
        </a:p>
      </dgm:t>
    </dgm:pt>
    <dgm:pt modelId="{A575B214-22AF-4740-BF40-44E877BAB97C}" type="pres">
      <dgm:prSet presAssocID="{27CDA82A-B407-46B0-9536-B9BE1841B535}" presName="connectorText" presStyleLbl="sibTrans2D1" presStyleIdx="2" presStyleCnt="3"/>
      <dgm:spPr/>
      <dgm:t>
        <a:bodyPr/>
        <a:lstStyle/>
        <a:p>
          <a:endParaRPr lang="es-ES"/>
        </a:p>
      </dgm:t>
    </dgm:pt>
    <dgm:pt modelId="{31D44E5A-A3E1-41BC-B2B8-1A7B5FDB83B0}" type="pres">
      <dgm:prSet presAssocID="{27CDA82A-B407-46B0-9536-B9BE1841B535}" presName="lastNode" presStyleLbl="node1" presStyleIdx="3" presStyleCnt="4" custScaleX="129243" custScaleY="128732" custLinFactX="7620" custLinFactNeighborX="100000" custLinFactNeighborY="-54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C892829E-EFB7-4365-8125-A7F106FE0AD1}" type="presOf" srcId="{340C76F5-92B8-4D3D-9A7A-400E4917F46A}" destId="{31FC9E9E-DE1B-4EAC-B090-3E4E40E17A75}" srcOrd="0" destOrd="0" presId="urn:microsoft.com/office/officeart/2005/8/layout/equation2"/>
    <dgm:cxn modelId="{6FB7AFD1-26F4-4CFE-84C9-12A04E239A90}" srcId="{27CDA82A-B407-46B0-9536-B9BE1841B535}" destId="{9DE583E8-9102-493E-B4DB-6E9CEC040F6B}" srcOrd="0" destOrd="0" parTransId="{DF3EEB1A-1107-4A2D-B5F7-6FFD6AC97300}" sibTransId="{DA8C0D27-0784-4742-B501-59114454BBB8}"/>
    <dgm:cxn modelId="{8C111746-E4DA-4284-9B09-FDCAE6E20575}" type="presOf" srcId="{340C76F5-92B8-4D3D-9A7A-400E4917F46A}" destId="{A575B214-22AF-4740-BF40-44E877BAB97C}" srcOrd="1" destOrd="0" presId="urn:microsoft.com/office/officeart/2005/8/layout/equation2"/>
    <dgm:cxn modelId="{D52ECA53-F7BF-4E8E-B537-6CC9E650BA06}" srcId="{27CDA82A-B407-46B0-9536-B9BE1841B535}" destId="{E72B1A86-9C0D-408B-B0EF-027CAC35C895}" srcOrd="2" destOrd="0" parTransId="{DE0C3F6C-AF67-4571-9C3F-33CEC42EADFB}" sibTransId="{340C76F5-92B8-4D3D-9A7A-400E4917F46A}"/>
    <dgm:cxn modelId="{C1DA521D-4097-4B46-BA1E-FB58AFBFC301}" type="presOf" srcId="{27CDA82A-B407-46B0-9536-B9BE1841B535}" destId="{902A7671-5EE9-4E93-BC5C-A111E92B7011}" srcOrd="0" destOrd="0" presId="urn:microsoft.com/office/officeart/2005/8/layout/equation2"/>
    <dgm:cxn modelId="{E8E981F7-6F50-4271-BB06-B1FDDBA88137}" type="presOf" srcId="{54A4083F-C766-46F9-BA0E-323A19C3FEDF}" destId="{DE86C847-86BF-48E4-A1FB-5EEF39A032CD}" srcOrd="0" destOrd="0" presId="urn:microsoft.com/office/officeart/2005/8/layout/equation2"/>
    <dgm:cxn modelId="{6F49E54E-BD99-42BB-913F-73C977BC26E8}" type="presOf" srcId="{E72B1A86-9C0D-408B-B0EF-027CAC35C895}" destId="{36446137-FA3C-475C-835B-B0AF8C01E5AB}" srcOrd="0" destOrd="0" presId="urn:microsoft.com/office/officeart/2005/8/layout/equation2"/>
    <dgm:cxn modelId="{73F58BEC-59A8-4741-B6F5-2ED44323F9F6}" srcId="{27CDA82A-B407-46B0-9536-B9BE1841B535}" destId="{482D582D-C88F-4C5B-BD79-E5225A97C9BC}" srcOrd="3" destOrd="0" parTransId="{20F5BD3D-A8EA-4117-8B7D-E0F781720143}" sibTransId="{3FA13AE4-A453-43CC-81A2-907A5E1E6126}"/>
    <dgm:cxn modelId="{384CB8BF-88EA-462F-B2A0-B75D283DB7BA}" type="presOf" srcId="{482D582D-C88F-4C5B-BD79-E5225A97C9BC}" destId="{31D44E5A-A3E1-41BC-B2B8-1A7B5FDB83B0}" srcOrd="0" destOrd="0" presId="urn:microsoft.com/office/officeart/2005/8/layout/equation2"/>
    <dgm:cxn modelId="{FE74F9C5-F797-4CC9-BE1F-A0903C70EB21}" srcId="{27CDA82A-B407-46B0-9536-B9BE1841B535}" destId="{0F333C14-EFFC-481D-B878-4306B9D52E31}" srcOrd="1" destOrd="0" parTransId="{455C788C-CAFE-4D72-82C3-24050CED0CFA}" sibTransId="{54A4083F-C766-46F9-BA0E-323A19C3FEDF}"/>
    <dgm:cxn modelId="{D2E030AD-0BC9-4F84-B53B-B63117E46C81}" type="presOf" srcId="{DA8C0D27-0784-4742-B501-59114454BBB8}" destId="{A1372177-A7D4-4406-B01E-7C1A4C9C64C1}" srcOrd="0" destOrd="0" presId="urn:microsoft.com/office/officeart/2005/8/layout/equation2"/>
    <dgm:cxn modelId="{DD7C3B33-B453-4C7E-BB92-83D51312999D}" type="presOf" srcId="{9DE583E8-9102-493E-B4DB-6E9CEC040F6B}" destId="{C0DA4848-18FD-4390-BC23-3918AD03D22E}" srcOrd="0" destOrd="0" presId="urn:microsoft.com/office/officeart/2005/8/layout/equation2"/>
    <dgm:cxn modelId="{2EE8396C-6EB7-4A9B-A8EB-4687D8CF7D13}" type="presOf" srcId="{0F333C14-EFFC-481D-B878-4306B9D52E31}" destId="{AA739B89-16B7-4D21-9147-6116EB127F58}" srcOrd="0" destOrd="0" presId="urn:microsoft.com/office/officeart/2005/8/layout/equation2"/>
    <dgm:cxn modelId="{5EFB51CF-E763-4A36-BC4B-47BCAEC4E378}" type="presParOf" srcId="{902A7671-5EE9-4E93-BC5C-A111E92B7011}" destId="{E5442F8A-28A6-47A8-A7B0-8256C605D4F8}" srcOrd="0" destOrd="0" presId="urn:microsoft.com/office/officeart/2005/8/layout/equation2"/>
    <dgm:cxn modelId="{7F01F39A-582C-4996-A774-A2A7D1DD432E}" type="presParOf" srcId="{E5442F8A-28A6-47A8-A7B0-8256C605D4F8}" destId="{C0DA4848-18FD-4390-BC23-3918AD03D22E}" srcOrd="0" destOrd="0" presId="urn:microsoft.com/office/officeart/2005/8/layout/equation2"/>
    <dgm:cxn modelId="{7667D1B2-9958-4690-A5CB-630E6B9A75E4}" type="presParOf" srcId="{E5442F8A-28A6-47A8-A7B0-8256C605D4F8}" destId="{D6886D2E-D876-4EC9-A5F3-632DE9CB2081}" srcOrd="1" destOrd="0" presId="urn:microsoft.com/office/officeart/2005/8/layout/equation2"/>
    <dgm:cxn modelId="{4A6B33FE-1D8E-4273-9450-A96B9ED05B0E}" type="presParOf" srcId="{E5442F8A-28A6-47A8-A7B0-8256C605D4F8}" destId="{A1372177-A7D4-4406-B01E-7C1A4C9C64C1}" srcOrd="2" destOrd="0" presId="urn:microsoft.com/office/officeart/2005/8/layout/equation2"/>
    <dgm:cxn modelId="{93404D64-22A7-44FC-AE35-138E5A1A10FB}" type="presParOf" srcId="{E5442F8A-28A6-47A8-A7B0-8256C605D4F8}" destId="{0E0E2F99-62C7-425E-B42F-A37253857260}" srcOrd="3" destOrd="0" presId="urn:microsoft.com/office/officeart/2005/8/layout/equation2"/>
    <dgm:cxn modelId="{61A0C09F-61ED-4A55-A5E5-23C5A9BA4007}" type="presParOf" srcId="{E5442F8A-28A6-47A8-A7B0-8256C605D4F8}" destId="{AA739B89-16B7-4D21-9147-6116EB127F58}" srcOrd="4" destOrd="0" presId="urn:microsoft.com/office/officeart/2005/8/layout/equation2"/>
    <dgm:cxn modelId="{5CA8D8FF-C431-4F6C-A1B6-CCC89BDB91AD}" type="presParOf" srcId="{E5442F8A-28A6-47A8-A7B0-8256C605D4F8}" destId="{8F78287B-AA1B-47C9-8FC9-166C0BD64D4F}" srcOrd="5" destOrd="0" presId="urn:microsoft.com/office/officeart/2005/8/layout/equation2"/>
    <dgm:cxn modelId="{A49AC3D2-2249-4A68-BA23-91A325AA49B9}" type="presParOf" srcId="{E5442F8A-28A6-47A8-A7B0-8256C605D4F8}" destId="{DE86C847-86BF-48E4-A1FB-5EEF39A032CD}" srcOrd="6" destOrd="0" presId="urn:microsoft.com/office/officeart/2005/8/layout/equation2"/>
    <dgm:cxn modelId="{5827FEF2-FBD1-4601-B917-0DF969EA23DF}" type="presParOf" srcId="{E5442F8A-28A6-47A8-A7B0-8256C605D4F8}" destId="{C425B529-3CCA-4097-BA35-88E36397E1C2}" srcOrd="7" destOrd="0" presId="urn:microsoft.com/office/officeart/2005/8/layout/equation2"/>
    <dgm:cxn modelId="{989D12FA-978E-4377-9535-C1FB469397B4}" type="presParOf" srcId="{E5442F8A-28A6-47A8-A7B0-8256C605D4F8}" destId="{36446137-FA3C-475C-835B-B0AF8C01E5AB}" srcOrd="8" destOrd="0" presId="urn:microsoft.com/office/officeart/2005/8/layout/equation2"/>
    <dgm:cxn modelId="{CF77A23C-D66C-4B95-BB68-3875569E2BDB}" type="presParOf" srcId="{902A7671-5EE9-4E93-BC5C-A111E92B7011}" destId="{31FC9E9E-DE1B-4EAC-B090-3E4E40E17A75}" srcOrd="1" destOrd="0" presId="urn:microsoft.com/office/officeart/2005/8/layout/equation2"/>
    <dgm:cxn modelId="{8704C58A-173D-44CF-B253-90C51FC05F42}" type="presParOf" srcId="{31FC9E9E-DE1B-4EAC-B090-3E4E40E17A75}" destId="{A575B214-22AF-4740-BF40-44E877BAB97C}" srcOrd="0" destOrd="0" presId="urn:microsoft.com/office/officeart/2005/8/layout/equation2"/>
    <dgm:cxn modelId="{30EBE942-A5B2-4E11-A6C7-DB25CF104610}" type="presParOf" srcId="{902A7671-5EE9-4E93-BC5C-A111E92B7011}" destId="{31D44E5A-A3E1-41BC-B2B8-1A7B5FDB83B0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D4F226A-C565-4873-AAE6-3A859DEDB457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1F58E8F4-7D69-4663-9519-2C91ACFFD761}">
      <dgm:prSet phldrT="[Texto]" custT="1"/>
      <dgm:spPr/>
      <dgm:t>
        <a:bodyPr/>
        <a:lstStyle/>
        <a:p>
          <a:r>
            <a:rPr lang="es-ES" sz="2800" dirty="0" smtClean="0"/>
            <a:t>Hernando de J. Granados Cortés. Economista </a:t>
          </a:r>
          <a:r>
            <a:rPr lang="es-ES" sz="2800" dirty="0" err="1" smtClean="0"/>
            <a:t>Prospectivista</a:t>
          </a:r>
          <a:r>
            <a:rPr lang="es-ES" sz="2800" dirty="0" smtClean="0"/>
            <a:t> </a:t>
          </a:r>
        </a:p>
        <a:p>
          <a:r>
            <a:rPr lang="es-ES" sz="2800" dirty="0" smtClean="0"/>
            <a:t>Maestría estudios urbanos y regionales</a:t>
          </a:r>
          <a:endParaRPr lang="es-ES" sz="2800" dirty="0"/>
        </a:p>
      </dgm:t>
    </dgm:pt>
    <dgm:pt modelId="{C35F463E-E82B-4629-B662-7A4A3B44C725}" type="parTrans" cxnId="{539A2AC1-51D5-4732-A9E4-2CDC5D5A152D}">
      <dgm:prSet/>
      <dgm:spPr/>
      <dgm:t>
        <a:bodyPr/>
        <a:lstStyle/>
        <a:p>
          <a:endParaRPr lang="es-ES" sz="2800"/>
        </a:p>
      </dgm:t>
    </dgm:pt>
    <dgm:pt modelId="{076BBB55-3FB0-4266-B3B7-F282BF58BF6E}" type="sibTrans" cxnId="{539A2AC1-51D5-4732-A9E4-2CDC5D5A152D}">
      <dgm:prSet/>
      <dgm:spPr/>
      <dgm:t>
        <a:bodyPr/>
        <a:lstStyle/>
        <a:p>
          <a:endParaRPr lang="es-ES" sz="2800"/>
        </a:p>
      </dgm:t>
    </dgm:pt>
    <dgm:pt modelId="{205A6135-08E2-4B32-B18D-0AECAFCEA08C}">
      <dgm:prSet phldrT="[Texto]" custT="1"/>
      <dgm:spPr/>
      <dgm:t>
        <a:bodyPr/>
        <a:lstStyle/>
        <a:p>
          <a:r>
            <a:rPr lang="es-ES" sz="2800" dirty="0" smtClean="0"/>
            <a:t>Oscar Gonzalo Giraldo Arcila. Economista-</a:t>
          </a:r>
          <a:r>
            <a:rPr lang="es-ES" sz="2800" dirty="0" err="1" smtClean="0"/>
            <a:t>Prospectivista</a:t>
          </a:r>
          <a:r>
            <a:rPr lang="es-ES" sz="2800" dirty="0" smtClean="0"/>
            <a:t> </a:t>
          </a:r>
        </a:p>
        <a:p>
          <a:r>
            <a:rPr lang="es-ES" sz="2800" dirty="0" smtClean="0"/>
            <a:t>Maestría en Gestión de Organizaciones</a:t>
          </a:r>
          <a:endParaRPr lang="es-ES" sz="2800" dirty="0"/>
        </a:p>
      </dgm:t>
    </dgm:pt>
    <dgm:pt modelId="{AC7FA768-F118-4F60-A569-7AD3D5F1820B}" type="parTrans" cxnId="{5B85C1B5-D8B2-4298-B6BC-352D3770F8EB}">
      <dgm:prSet/>
      <dgm:spPr/>
      <dgm:t>
        <a:bodyPr/>
        <a:lstStyle/>
        <a:p>
          <a:endParaRPr lang="es-ES" sz="2800"/>
        </a:p>
      </dgm:t>
    </dgm:pt>
    <dgm:pt modelId="{61C07419-2EF5-4967-96C9-DFE05721C086}" type="sibTrans" cxnId="{5B85C1B5-D8B2-4298-B6BC-352D3770F8EB}">
      <dgm:prSet/>
      <dgm:spPr/>
      <dgm:t>
        <a:bodyPr/>
        <a:lstStyle/>
        <a:p>
          <a:endParaRPr lang="es-ES" sz="2800"/>
        </a:p>
      </dgm:t>
    </dgm:pt>
    <dgm:pt modelId="{0BAC0378-ECA5-40B4-B11A-3BF4B0D1F4C3}">
      <dgm:prSet phldrT="[Texto]" custT="1"/>
      <dgm:spPr/>
      <dgm:t>
        <a:bodyPr/>
        <a:lstStyle/>
        <a:p>
          <a:r>
            <a:rPr lang="es-ES" sz="2800" dirty="0" smtClean="0"/>
            <a:t>Dany </a:t>
          </a:r>
          <a:r>
            <a:rPr lang="es-ES" sz="2800" dirty="0" err="1" smtClean="0"/>
            <a:t>Yilbán</a:t>
          </a:r>
          <a:r>
            <a:rPr lang="es-ES" sz="2800" dirty="0" smtClean="0"/>
            <a:t> Cano Torres. Administrador de empresas </a:t>
          </a:r>
        </a:p>
        <a:p>
          <a:r>
            <a:rPr lang="es-ES" sz="2800" dirty="0" smtClean="0"/>
            <a:t>Maestría en Gobierno y Políticas Públicas</a:t>
          </a:r>
          <a:endParaRPr lang="es-ES" sz="2800" dirty="0"/>
        </a:p>
      </dgm:t>
    </dgm:pt>
    <dgm:pt modelId="{0E12982A-D8EF-466A-8551-248F6F6384AB}" type="parTrans" cxnId="{2869E67F-58F5-4624-B58C-EEE83E11DA7F}">
      <dgm:prSet/>
      <dgm:spPr/>
      <dgm:t>
        <a:bodyPr/>
        <a:lstStyle/>
        <a:p>
          <a:endParaRPr lang="es-ES" sz="2800"/>
        </a:p>
      </dgm:t>
    </dgm:pt>
    <dgm:pt modelId="{079C1A44-D9A8-435E-B5BF-D8D93E353125}" type="sibTrans" cxnId="{2869E67F-58F5-4624-B58C-EEE83E11DA7F}">
      <dgm:prSet/>
      <dgm:spPr/>
      <dgm:t>
        <a:bodyPr/>
        <a:lstStyle/>
        <a:p>
          <a:endParaRPr lang="es-ES" sz="2800"/>
        </a:p>
      </dgm:t>
    </dgm:pt>
    <dgm:pt modelId="{59D98A9C-CF05-4545-A1C0-A49896D8BA6A}" type="pres">
      <dgm:prSet presAssocID="{5D4F226A-C565-4873-AAE6-3A859DEDB45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55493773-AF6B-4CBA-952C-28BB0C21B145}" type="pres">
      <dgm:prSet presAssocID="{1F58E8F4-7D69-4663-9519-2C91ACFFD761}" presName="parentLin" presStyleCnt="0"/>
      <dgm:spPr/>
    </dgm:pt>
    <dgm:pt modelId="{542E1C60-92E7-48DE-B922-430F7045DC0F}" type="pres">
      <dgm:prSet presAssocID="{1F58E8F4-7D69-4663-9519-2C91ACFFD761}" presName="parentLeftMargin" presStyleLbl="node1" presStyleIdx="0" presStyleCnt="3"/>
      <dgm:spPr/>
      <dgm:t>
        <a:bodyPr/>
        <a:lstStyle/>
        <a:p>
          <a:endParaRPr lang="es-ES"/>
        </a:p>
      </dgm:t>
    </dgm:pt>
    <dgm:pt modelId="{8CECF3E1-B9B1-4564-BD2E-CA1D6DB3C8C8}" type="pres">
      <dgm:prSet presAssocID="{1F58E8F4-7D69-4663-9519-2C91ACFFD761}" presName="parentText" presStyleLbl="node1" presStyleIdx="0" presStyleCnt="3" custScaleX="12930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BCBCB4D-1FA3-4722-B24F-05D912D113FB}" type="pres">
      <dgm:prSet presAssocID="{1F58E8F4-7D69-4663-9519-2C91ACFFD761}" presName="negativeSpace" presStyleCnt="0"/>
      <dgm:spPr/>
    </dgm:pt>
    <dgm:pt modelId="{EE2608EA-65BD-4D17-B54D-F31B98098C9A}" type="pres">
      <dgm:prSet presAssocID="{1F58E8F4-7D69-4663-9519-2C91ACFFD761}" presName="childText" presStyleLbl="conFgAcc1" presStyleIdx="0" presStyleCnt="3">
        <dgm:presLayoutVars>
          <dgm:bulletEnabled val="1"/>
        </dgm:presLayoutVars>
      </dgm:prSet>
      <dgm:spPr/>
    </dgm:pt>
    <dgm:pt modelId="{FDA8BC7B-4CB1-44D3-890D-5C0EB41948EF}" type="pres">
      <dgm:prSet presAssocID="{076BBB55-3FB0-4266-B3B7-F282BF58BF6E}" presName="spaceBetweenRectangles" presStyleCnt="0"/>
      <dgm:spPr/>
    </dgm:pt>
    <dgm:pt modelId="{91E38152-6A32-4DF7-A17A-536A9B782990}" type="pres">
      <dgm:prSet presAssocID="{205A6135-08E2-4B32-B18D-0AECAFCEA08C}" presName="parentLin" presStyleCnt="0"/>
      <dgm:spPr/>
    </dgm:pt>
    <dgm:pt modelId="{237D7D04-E661-4979-B54E-2409D1D066E7}" type="pres">
      <dgm:prSet presAssocID="{205A6135-08E2-4B32-B18D-0AECAFCEA08C}" presName="parentLeftMargin" presStyleLbl="node1" presStyleIdx="0" presStyleCnt="3"/>
      <dgm:spPr/>
      <dgm:t>
        <a:bodyPr/>
        <a:lstStyle/>
        <a:p>
          <a:endParaRPr lang="es-ES"/>
        </a:p>
      </dgm:t>
    </dgm:pt>
    <dgm:pt modelId="{300F885A-05A0-49EB-B1E2-8F158308FEFE}" type="pres">
      <dgm:prSet presAssocID="{205A6135-08E2-4B32-B18D-0AECAFCEA08C}" presName="parentText" presStyleLbl="node1" presStyleIdx="1" presStyleCnt="3" custScaleX="13172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F45144A-ABE8-4572-9BC3-DE7D4175F365}" type="pres">
      <dgm:prSet presAssocID="{205A6135-08E2-4B32-B18D-0AECAFCEA08C}" presName="negativeSpace" presStyleCnt="0"/>
      <dgm:spPr/>
    </dgm:pt>
    <dgm:pt modelId="{F4D065F2-5045-4C6A-A43E-F4C022ED54AA}" type="pres">
      <dgm:prSet presAssocID="{205A6135-08E2-4B32-B18D-0AECAFCEA08C}" presName="childText" presStyleLbl="conFgAcc1" presStyleIdx="1" presStyleCnt="3" custLinFactNeighborX="3472" custLinFactNeighborY="-11453">
        <dgm:presLayoutVars>
          <dgm:bulletEnabled val="1"/>
        </dgm:presLayoutVars>
      </dgm:prSet>
      <dgm:spPr/>
    </dgm:pt>
    <dgm:pt modelId="{3D655D43-EF1E-4EB6-B07D-1714DB33CC8B}" type="pres">
      <dgm:prSet presAssocID="{61C07419-2EF5-4967-96C9-DFE05721C086}" presName="spaceBetweenRectangles" presStyleCnt="0"/>
      <dgm:spPr/>
    </dgm:pt>
    <dgm:pt modelId="{3F3DCE64-DB9B-4AD4-BAD7-4DC4B29677FD}" type="pres">
      <dgm:prSet presAssocID="{0BAC0378-ECA5-40B4-B11A-3BF4B0D1F4C3}" presName="parentLin" presStyleCnt="0"/>
      <dgm:spPr/>
    </dgm:pt>
    <dgm:pt modelId="{EE47D8DD-ACCB-4027-86EE-A60FAA1B1DCA}" type="pres">
      <dgm:prSet presAssocID="{0BAC0378-ECA5-40B4-B11A-3BF4B0D1F4C3}" presName="parentLeftMargin" presStyleLbl="node1" presStyleIdx="1" presStyleCnt="3"/>
      <dgm:spPr/>
      <dgm:t>
        <a:bodyPr/>
        <a:lstStyle/>
        <a:p>
          <a:endParaRPr lang="es-ES"/>
        </a:p>
      </dgm:t>
    </dgm:pt>
    <dgm:pt modelId="{CBF36181-2068-4992-8B24-0EA5049ABB5E}" type="pres">
      <dgm:prSet presAssocID="{0BAC0378-ECA5-40B4-B11A-3BF4B0D1F4C3}" presName="parentText" presStyleLbl="node1" presStyleIdx="2" presStyleCnt="3" custScaleX="13373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67A95AF-7625-4A53-AC39-30F554A6D93C}" type="pres">
      <dgm:prSet presAssocID="{0BAC0378-ECA5-40B4-B11A-3BF4B0D1F4C3}" presName="negativeSpace" presStyleCnt="0"/>
      <dgm:spPr/>
    </dgm:pt>
    <dgm:pt modelId="{F961EC3D-831C-4D30-8CFF-EE28315E377E}" type="pres">
      <dgm:prSet presAssocID="{0BAC0378-ECA5-40B4-B11A-3BF4B0D1F4C3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970D60BA-3BEF-4283-B2D8-FED8CB04B7BF}" type="presOf" srcId="{205A6135-08E2-4B32-B18D-0AECAFCEA08C}" destId="{300F885A-05A0-49EB-B1E2-8F158308FEFE}" srcOrd="1" destOrd="0" presId="urn:microsoft.com/office/officeart/2005/8/layout/list1"/>
    <dgm:cxn modelId="{5B85C1B5-D8B2-4298-B6BC-352D3770F8EB}" srcId="{5D4F226A-C565-4873-AAE6-3A859DEDB457}" destId="{205A6135-08E2-4B32-B18D-0AECAFCEA08C}" srcOrd="1" destOrd="0" parTransId="{AC7FA768-F118-4F60-A569-7AD3D5F1820B}" sibTransId="{61C07419-2EF5-4967-96C9-DFE05721C086}"/>
    <dgm:cxn modelId="{539A2AC1-51D5-4732-A9E4-2CDC5D5A152D}" srcId="{5D4F226A-C565-4873-AAE6-3A859DEDB457}" destId="{1F58E8F4-7D69-4663-9519-2C91ACFFD761}" srcOrd="0" destOrd="0" parTransId="{C35F463E-E82B-4629-B662-7A4A3B44C725}" sibTransId="{076BBB55-3FB0-4266-B3B7-F282BF58BF6E}"/>
    <dgm:cxn modelId="{F4C977EC-8383-4B5D-B168-6FAED30C3DD9}" type="presOf" srcId="{1F58E8F4-7D69-4663-9519-2C91ACFFD761}" destId="{542E1C60-92E7-48DE-B922-430F7045DC0F}" srcOrd="0" destOrd="0" presId="urn:microsoft.com/office/officeart/2005/8/layout/list1"/>
    <dgm:cxn modelId="{C2416A4F-BF2B-4C40-BB76-00C09112D705}" type="presOf" srcId="{0BAC0378-ECA5-40B4-B11A-3BF4B0D1F4C3}" destId="{EE47D8DD-ACCB-4027-86EE-A60FAA1B1DCA}" srcOrd="0" destOrd="0" presId="urn:microsoft.com/office/officeart/2005/8/layout/list1"/>
    <dgm:cxn modelId="{07F975A0-4705-4EFC-9C9E-D2137A5D1AC3}" type="presOf" srcId="{1F58E8F4-7D69-4663-9519-2C91ACFFD761}" destId="{8CECF3E1-B9B1-4564-BD2E-CA1D6DB3C8C8}" srcOrd="1" destOrd="0" presId="urn:microsoft.com/office/officeart/2005/8/layout/list1"/>
    <dgm:cxn modelId="{2869E67F-58F5-4624-B58C-EEE83E11DA7F}" srcId="{5D4F226A-C565-4873-AAE6-3A859DEDB457}" destId="{0BAC0378-ECA5-40B4-B11A-3BF4B0D1F4C3}" srcOrd="2" destOrd="0" parTransId="{0E12982A-D8EF-466A-8551-248F6F6384AB}" sibTransId="{079C1A44-D9A8-435E-B5BF-D8D93E353125}"/>
    <dgm:cxn modelId="{BFD32CCE-B967-450C-8B5F-6167F0D37B9D}" type="presOf" srcId="{5D4F226A-C565-4873-AAE6-3A859DEDB457}" destId="{59D98A9C-CF05-4545-A1C0-A49896D8BA6A}" srcOrd="0" destOrd="0" presId="urn:microsoft.com/office/officeart/2005/8/layout/list1"/>
    <dgm:cxn modelId="{08F1B5E0-B3BB-41CD-9F78-0A9C03E5F7A1}" type="presOf" srcId="{205A6135-08E2-4B32-B18D-0AECAFCEA08C}" destId="{237D7D04-E661-4979-B54E-2409D1D066E7}" srcOrd="0" destOrd="0" presId="urn:microsoft.com/office/officeart/2005/8/layout/list1"/>
    <dgm:cxn modelId="{C26A4539-4485-4B18-A07A-2D1C8CE064FC}" type="presOf" srcId="{0BAC0378-ECA5-40B4-B11A-3BF4B0D1F4C3}" destId="{CBF36181-2068-4992-8B24-0EA5049ABB5E}" srcOrd="1" destOrd="0" presId="urn:microsoft.com/office/officeart/2005/8/layout/list1"/>
    <dgm:cxn modelId="{17160CBB-F324-40E6-9234-6B77BB5ADB95}" type="presParOf" srcId="{59D98A9C-CF05-4545-A1C0-A49896D8BA6A}" destId="{55493773-AF6B-4CBA-952C-28BB0C21B145}" srcOrd="0" destOrd="0" presId="urn:microsoft.com/office/officeart/2005/8/layout/list1"/>
    <dgm:cxn modelId="{E680CF84-BEDE-4EB0-A851-9EF5637A9991}" type="presParOf" srcId="{55493773-AF6B-4CBA-952C-28BB0C21B145}" destId="{542E1C60-92E7-48DE-B922-430F7045DC0F}" srcOrd="0" destOrd="0" presId="urn:microsoft.com/office/officeart/2005/8/layout/list1"/>
    <dgm:cxn modelId="{60AC3F28-A5B7-4A45-B6F5-D97253F45A62}" type="presParOf" srcId="{55493773-AF6B-4CBA-952C-28BB0C21B145}" destId="{8CECF3E1-B9B1-4564-BD2E-CA1D6DB3C8C8}" srcOrd="1" destOrd="0" presId="urn:microsoft.com/office/officeart/2005/8/layout/list1"/>
    <dgm:cxn modelId="{4CE7624E-1EE3-420D-BF52-2FB5B0B26FB4}" type="presParOf" srcId="{59D98A9C-CF05-4545-A1C0-A49896D8BA6A}" destId="{5BCBCB4D-1FA3-4722-B24F-05D912D113FB}" srcOrd="1" destOrd="0" presId="urn:microsoft.com/office/officeart/2005/8/layout/list1"/>
    <dgm:cxn modelId="{D5934909-4B88-4982-95BE-54EAF000CAAF}" type="presParOf" srcId="{59D98A9C-CF05-4545-A1C0-A49896D8BA6A}" destId="{EE2608EA-65BD-4D17-B54D-F31B98098C9A}" srcOrd="2" destOrd="0" presId="urn:microsoft.com/office/officeart/2005/8/layout/list1"/>
    <dgm:cxn modelId="{FC0B6D90-11E8-4D1B-98A0-F16C76E811C3}" type="presParOf" srcId="{59D98A9C-CF05-4545-A1C0-A49896D8BA6A}" destId="{FDA8BC7B-4CB1-44D3-890D-5C0EB41948EF}" srcOrd="3" destOrd="0" presId="urn:microsoft.com/office/officeart/2005/8/layout/list1"/>
    <dgm:cxn modelId="{D3042A66-FA1A-471A-AAF8-E0D164A5DB5F}" type="presParOf" srcId="{59D98A9C-CF05-4545-A1C0-A49896D8BA6A}" destId="{91E38152-6A32-4DF7-A17A-536A9B782990}" srcOrd="4" destOrd="0" presId="urn:microsoft.com/office/officeart/2005/8/layout/list1"/>
    <dgm:cxn modelId="{C518A327-3732-46F9-9FA2-34F2FE4764BA}" type="presParOf" srcId="{91E38152-6A32-4DF7-A17A-536A9B782990}" destId="{237D7D04-E661-4979-B54E-2409D1D066E7}" srcOrd="0" destOrd="0" presId="urn:microsoft.com/office/officeart/2005/8/layout/list1"/>
    <dgm:cxn modelId="{14CD352E-B3DC-4CA8-8F70-27698FE521C9}" type="presParOf" srcId="{91E38152-6A32-4DF7-A17A-536A9B782990}" destId="{300F885A-05A0-49EB-B1E2-8F158308FEFE}" srcOrd="1" destOrd="0" presId="urn:microsoft.com/office/officeart/2005/8/layout/list1"/>
    <dgm:cxn modelId="{18A51332-E670-4210-A432-D0E151475041}" type="presParOf" srcId="{59D98A9C-CF05-4545-A1C0-A49896D8BA6A}" destId="{1F45144A-ABE8-4572-9BC3-DE7D4175F365}" srcOrd="5" destOrd="0" presId="urn:microsoft.com/office/officeart/2005/8/layout/list1"/>
    <dgm:cxn modelId="{72551771-6843-452D-94DC-ACBB1FC9090A}" type="presParOf" srcId="{59D98A9C-CF05-4545-A1C0-A49896D8BA6A}" destId="{F4D065F2-5045-4C6A-A43E-F4C022ED54AA}" srcOrd="6" destOrd="0" presId="urn:microsoft.com/office/officeart/2005/8/layout/list1"/>
    <dgm:cxn modelId="{29304A36-63DE-452D-B2EE-AD91D5DED493}" type="presParOf" srcId="{59D98A9C-CF05-4545-A1C0-A49896D8BA6A}" destId="{3D655D43-EF1E-4EB6-B07D-1714DB33CC8B}" srcOrd="7" destOrd="0" presId="urn:microsoft.com/office/officeart/2005/8/layout/list1"/>
    <dgm:cxn modelId="{CD3C20D3-F257-453A-87E7-22078CCC811B}" type="presParOf" srcId="{59D98A9C-CF05-4545-A1C0-A49896D8BA6A}" destId="{3F3DCE64-DB9B-4AD4-BAD7-4DC4B29677FD}" srcOrd="8" destOrd="0" presId="urn:microsoft.com/office/officeart/2005/8/layout/list1"/>
    <dgm:cxn modelId="{4801F83E-CADE-4AD5-8149-4BB859034A9F}" type="presParOf" srcId="{3F3DCE64-DB9B-4AD4-BAD7-4DC4B29677FD}" destId="{EE47D8DD-ACCB-4027-86EE-A60FAA1B1DCA}" srcOrd="0" destOrd="0" presId="urn:microsoft.com/office/officeart/2005/8/layout/list1"/>
    <dgm:cxn modelId="{B983E68F-FE3E-45DA-B46F-4AF311E75B57}" type="presParOf" srcId="{3F3DCE64-DB9B-4AD4-BAD7-4DC4B29677FD}" destId="{CBF36181-2068-4992-8B24-0EA5049ABB5E}" srcOrd="1" destOrd="0" presId="urn:microsoft.com/office/officeart/2005/8/layout/list1"/>
    <dgm:cxn modelId="{4DF3391B-FC94-4D91-8284-690588A96008}" type="presParOf" srcId="{59D98A9C-CF05-4545-A1C0-A49896D8BA6A}" destId="{167A95AF-7625-4A53-AC39-30F554A6D93C}" srcOrd="9" destOrd="0" presId="urn:microsoft.com/office/officeart/2005/8/layout/list1"/>
    <dgm:cxn modelId="{F6D8A9B9-C72A-4C12-87C6-7CB7815C2FBA}" type="presParOf" srcId="{59D98A9C-CF05-4545-A1C0-A49896D8BA6A}" destId="{F961EC3D-831C-4D30-8CFF-EE28315E377E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D4F226A-C565-4873-AAE6-3A859DEDB457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1F58E8F4-7D69-4663-9519-2C91ACFFD761}">
      <dgm:prSet phldrT="[Texto]" custT="1"/>
      <dgm:spPr/>
      <dgm:t>
        <a:bodyPr/>
        <a:lstStyle/>
        <a:p>
          <a:r>
            <a:rPr lang="es-ES" sz="2800" dirty="0" smtClean="0"/>
            <a:t>Guillermo León Moreno Soto. Administrador Financiero-</a:t>
          </a:r>
          <a:r>
            <a:rPr lang="es-ES" sz="2800" dirty="0" err="1" smtClean="0"/>
            <a:t>Prospectivista</a:t>
          </a:r>
          <a:r>
            <a:rPr lang="es-ES" sz="2800" dirty="0" smtClean="0"/>
            <a:t>. Maestría en Desarrollo</a:t>
          </a:r>
          <a:endParaRPr lang="es-ES" sz="2800" dirty="0"/>
        </a:p>
      </dgm:t>
    </dgm:pt>
    <dgm:pt modelId="{C35F463E-E82B-4629-B662-7A4A3B44C725}" type="parTrans" cxnId="{539A2AC1-51D5-4732-A9E4-2CDC5D5A152D}">
      <dgm:prSet/>
      <dgm:spPr/>
      <dgm:t>
        <a:bodyPr/>
        <a:lstStyle/>
        <a:p>
          <a:endParaRPr lang="es-ES" sz="2800"/>
        </a:p>
      </dgm:t>
    </dgm:pt>
    <dgm:pt modelId="{076BBB55-3FB0-4266-B3B7-F282BF58BF6E}" type="sibTrans" cxnId="{539A2AC1-51D5-4732-A9E4-2CDC5D5A152D}">
      <dgm:prSet/>
      <dgm:spPr/>
      <dgm:t>
        <a:bodyPr/>
        <a:lstStyle/>
        <a:p>
          <a:endParaRPr lang="es-ES" sz="2800"/>
        </a:p>
      </dgm:t>
    </dgm:pt>
    <dgm:pt modelId="{205A6135-08E2-4B32-B18D-0AECAFCEA08C}">
      <dgm:prSet phldrT="[Texto]" custT="1"/>
      <dgm:spPr/>
      <dgm:t>
        <a:bodyPr/>
        <a:lstStyle/>
        <a:p>
          <a:r>
            <a:rPr lang="es-ES" sz="2800" dirty="0" smtClean="0"/>
            <a:t>Blanca Isabel Martínez. Administradora de Empresas</a:t>
          </a:r>
        </a:p>
      </dgm:t>
    </dgm:pt>
    <dgm:pt modelId="{AC7FA768-F118-4F60-A569-7AD3D5F1820B}" type="parTrans" cxnId="{5B85C1B5-D8B2-4298-B6BC-352D3770F8EB}">
      <dgm:prSet/>
      <dgm:spPr/>
      <dgm:t>
        <a:bodyPr/>
        <a:lstStyle/>
        <a:p>
          <a:endParaRPr lang="es-ES" sz="2800"/>
        </a:p>
      </dgm:t>
    </dgm:pt>
    <dgm:pt modelId="{61C07419-2EF5-4967-96C9-DFE05721C086}" type="sibTrans" cxnId="{5B85C1B5-D8B2-4298-B6BC-352D3770F8EB}">
      <dgm:prSet/>
      <dgm:spPr/>
      <dgm:t>
        <a:bodyPr/>
        <a:lstStyle/>
        <a:p>
          <a:endParaRPr lang="es-ES" sz="2800"/>
        </a:p>
      </dgm:t>
    </dgm:pt>
    <dgm:pt modelId="{0BAC0378-ECA5-40B4-B11A-3BF4B0D1F4C3}">
      <dgm:prSet phldrT="[Texto]" custT="1"/>
      <dgm:spPr/>
      <dgm:t>
        <a:bodyPr/>
        <a:lstStyle/>
        <a:p>
          <a:r>
            <a:rPr lang="es-ES" sz="2800" dirty="0" smtClean="0"/>
            <a:t>Luis Enrique Ortiz Ospina. </a:t>
          </a:r>
          <a:r>
            <a:rPr lang="es-CO" sz="2800" b="0" i="0" dirty="0" smtClean="0"/>
            <a:t>Máster Universitario en Dirección y Administración de Empresas</a:t>
          </a:r>
          <a:endParaRPr lang="es-ES" sz="2800" dirty="0"/>
        </a:p>
      </dgm:t>
    </dgm:pt>
    <dgm:pt modelId="{0E12982A-D8EF-466A-8551-248F6F6384AB}" type="parTrans" cxnId="{2869E67F-58F5-4624-B58C-EEE83E11DA7F}">
      <dgm:prSet/>
      <dgm:spPr/>
      <dgm:t>
        <a:bodyPr/>
        <a:lstStyle/>
        <a:p>
          <a:endParaRPr lang="es-ES" sz="2800"/>
        </a:p>
      </dgm:t>
    </dgm:pt>
    <dgm:pt modelId="{079C1A44-D9A8-435E-B5BF-D8D93E353125}" type="sibTrans" cxnId="{2869E67F-58F5-4624-B58C-EEE83E11DA7F}">
      <dgm:prSet/>
      <dgm:spPr/>
      <dgm:t>
        <a:bodyPr/>
        <a:lstStyle/>
        <a:p>
          <a:endParaRPr lang="es-ES" sz="2800"/>
        </a:p>
      </dgm:t>
    </dgm:pt>
    <dgm:pt modelId="{59D98A9C-CF05-4545-A1C0-A49896D8BA6A}" type="pres">
      <dgm:prSet presAssocID="{5D4F226A-C565-4873-AAE6-3A859DEDB45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55493773-AF6B-4CBA-952C-28BB0C21B145}" type="pres">
      <dgm:prSet presAssocID="{1F58E8F4-7D69-4663-9519-2C91ACFFD761}" presName="parentLin" presStyleCnt="0"/>
      <dgm:spPr/>
    </dgm:pt>
    <dgm:pt modelId="{542E1C60-92E7-48DE-B922-430F7045DC0F}" type="pres">
      <dgm:prSet presAssocID="{1F58E8F4-7D69-4663-9519-2C91ACFFD761}" presName="parentLeftMargin" presStyleLbl="node1" presStyleIdx="0" presStyleCnt="3"/>
      <dgm:spPr/>
      <dgm:t>
        <a:bodyPr/>
        <a:lstStyle/>
        <a:p>
          <a:endParaRPr lang="es-ES"/>
        </a:p>
      </dgm:t>
    </dgm:pt>
    <dgm:pt modelId="{8CECF3E1-B9B1-4564-BD2E-CA1D6DB3C8C8}" type="pres">
      <dgm:prSet presAssocID="{1F58E8F4-7D69-4663-9519-2C91ACFFD761}" presName="parentText" presStyleLbl="node1" presStyleIdx="0" presStyleCnt="3" custScaleX="11856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BCBCB4D-1FA3-4722-B24F-05D912D113FB}" type="pres">
      <dgm:prSet presAssocID="{1F58E8F4-7D69-4663-9519-2C91ACFFD761}" presName="negativeSpace" presStyleCnt="0"/>
      <dgm:spPr/>
    </dgm:pt>
    <dgm:pt modelId="{EE2608EA-65BD-4D17-B54D-F31B98098C9A}" type="pres">
      <dgm:prSet presAssocID="{1F58E8F4-7D69-4663-9519-2C91ACFFD761}" presName="childText" presStyleLbl="conFgAcc1" presStyleIdx="0" presStyleCnt="3">
        <dgm:presLayoutVars>
          <dgm:bulletEnabled val="1"/>
        </dgm:presLayoutVars>
      </dgm:prSet>
      <dgm:spPr/>
    </dgm:pt>
    <dgm:pt modelId="{FDA8BC7B-4CB1-44D3-890D-5C0EB41948EF}" type="pres">
      <dgm:prSet presAssocID="{076BBB55-3FB0-4266-B3B7-F282BF58BF6E}" presName="spaceBetweenRectangles" presStyleCnt="0"/>
      <dgm:spPr/>
    </dgm:pt>
    <dgm:pt modelId="{91E38152-6A32-4DF7-A17A-536A9B782990}" type="pres">
      <dgm:prSet presAssocID="{205A6135-08E2-4B32-B18D-0AECAFCEA08C}" presName="parentLin" presStyleCnt="0"/>
      <dgm:spPr/>
    </dgm:pt>
    <dgm:pt modelId="{237D7D04-E661-4979-B54E-2409D1D066E7}" type="pres">
      <dgm:prSet presAssocID="{205A6135-08E2-4B32-B18D-0AECAFCEA08C}" presName="parentLeftMargin" presStyleLbl="node1" presStyleIdx="0" presStyleCnt="3"/>
      <dgm:spPr/>
      <dgm:t>
        <a:bodyPr/>
        <a:lstStyle/>
        <a:p>
          <a:endParaRPr lang="es-ES"/>
        </a:p>
      </dgm:t>
    </dgm:pt>
    <dgm:pt modelId="{300F885A-05A0-49EB-B1E2-8F158308FEFE}" type="pres">
      <dgm:prSet presAssocID="{205A6135-08E2-4B32-B18D-0AECAFCEA08C}" presName="parentText" presStyleLbl="node1" presStyleIdx="1" presStyleCnt="3" custScaleX="12078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F45144A-ABE8-4572-9BC3-DE7D4175F365}" type="pres">
      <dgm:prSet presAssocID="{205A6135-08E2-4B32-B18D-0AECAFCEA08C}" presName="negativeSpace" presStyleCnt="0"/>
      <dgm:spPr/>
    </dgm:pt>
    <dgm:pt modelId="{F4D065F2-5045-4C6A-A43E-F4C022ED54AA}" type="pres">
      <dgm:prSet presAssocID="{205A6135-08E2-4B32-B18D-0AECAFCEA08C}" presName="childText" presStyleLbl="conFgAcc1" presStyleIdx="1" presStyleCnt="3" custLinFactNeighborX="3472" custLinFactNeighborY="-11453">
        <dgm:presLayoutVars>
          <dgm:bulletEnabled val="1"/>
        </dgm:presLayoutVars>
      </dgm:prSet>
      <dgm:spPr/>
    </dgm:pt>
    <dgm:pt modelId="{3D655D43-EF1E-4EB6-B07D-1714DB33CC8B}" type="pres">
      <dgm:prSet presAssocID="{61C07419-2EF5-4967-96C9-DFE05721C086}" presName="spaceBetweenRectangles" presStyleCnt="0"/>
      <dgm:spPr/>
    </dgm:pt>
    <dgm:pt modelId="{3F3DCE64-DB9B-4AD4-BAD7-4DC4B29677FD}" type="pres">
      <dgm:prSet presAssocID="{0BAC0378-ECA5-40B4-B11A-3BF4B0D1F4C3}" presName="parentLin" presStyleCnt="0"/>
      <dgm:spPr/>
    </dgm:pt>
    <dgm:pt modelId="{EE47D8DD-ACCB-4027-86EE-A60FAA1B1DCA}" type="pres">
      <dgm:prSet presAssocID="{0BAC0378-ECA5-40B4-B11A-3BF4B0D1F4C3}" presName="parentLeftMargin" presStyleLbl="node1" presStyleIdx="1" presStyleCnt="3"/>
      <dgm:spPr/>
      <dgm:t>
        <a:bodyPr/>
        <a:lstStyle/>
        <a:p>
          <a:endParaRPr lang="es-ES"/>
        </a:p>
      </dgm:t>
    </dgm:pt>
    <dgm:pt modelId="{CBF36181-2068-4992-8B24-0EA5049ABB5E}" type="pres">
      <dgm:prSet presAssocID="{0BAC0378-ECA5-40B4-B11A-3BF4B0D1F4C3}" presName="parentText" presStyleLbl="node1" presStyleIdx="2" presStyleCnt="3" custScaleX="11984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67A95AF-7625-4A53-AC39-30F554A6D93C}" type="pres">
      <dgm:prSet presAssocID="{0BAC0378-ECA5-40B4-B11A-3BF4B0D1F4C3}" presName="negativeSpace" presStyleCnt="0"/>
      <dgm:spPr/>
    </dgm:pt>
    <dgm:pt modelId="{F961EC3D-831C-4D30-8CFF-EE28315E377E}" type="pres">
      <dgm:prSet presAssocID="{0BAC0378-ECA5-40B4-B11A-3BF4B0D1F4C3}" presName="childText" presStyleLbl="conFgAcc1" presStyleIdx="2" presStyleCnt="3" custLinFactNeighborX="3472" custLinFactNeighborY="-8243">
        <dgm:presLayoutVars>
          <dgm:bulletEnabled val="1"/>
        </dgm:presLayoutVars>
      </dgm:prSet>
      <dgm:spPr/>
    </dgm:pt>
  </dgm:ptLst>
  <dgm:cxnLst>
    <dgm:cxn modelId="{970D60BA-3BEF-4283-B2D8-FED8CB04B7BF}" type="presOf" srcId="{205A6135-08E2-4B32-B18D-0AECAFCEA08C}" destId="{300F885A-05A0-49EB-B1E2-8F158308FEFE}" srcOrd="1" destOrd="0" presId="urn:microsoft.com/office/officeart/2005/8/layout/list1"/>
    <dgm:cxn modelId="{5B85C1B5-D8B2-4298-B6BC-352D3770F8EB}" srcId="{5D4F226A-C565-4873-AAE6-3A859DEDB457}" destId="{205A6135-08E2-4B32-B18D-0AECAFCEA08C}" srcOrd="1" destOrd="0" parTransId="{AC7FA768-F118-4F60-A569-7AD3D5F1820B}" sibTransId="{61C07419-2EF5-4967-96C9-DFE05721C086}"/>
    <dgm:cxn modelId="{539A2AC1-51D5-4732-A9E4-2CDC5D5A152D}" srcId="{5D4F226A-C565-4873-AAE6-3A859DEDB457}" destId="{1F58E8F4-7D69-4663-9519-2C91ACFFD761}" srcOrd="0" destOrd="0" parTransId="{C35F463E-E82B-4629-B662-7A4A3B44C725}" sibTransId="{076BBB55-3FB0-4266-B3B7-F282BF58BF6E}"/>
    <dgm:cxn modelId="{F4C977EC-8383-4B5D-B168-6FAED30C3DD9}" type="presOf" srcId="{1F58E8F4-7D69-4663-9519-2C91ACFFD761}" destId="{542E1C60-92E7-48DE-B922-430F7045DC0F}" srcOrd="0" destOrd="0" presId="urn:microsoft.com/office/officeart/2005/8/layout/list1"/>
    <dgm:cxn modelId="{C2416A4F-BF2B-4C40-BB76-00C09112D705}" type="presOf" srcId="{0BAC0378-ECA5-40B4-B11A-3BF4B0D1F4C3}" destId="{EE47D8DD-ACCB-4027-86EE-A60FAA1B1DCA}" srcOrd="0" destOrd="0" presId="urn:microsoft.com/office/officeart/2005/8/layout/list1"/>
    <dgm:cxn modelId="{07F975A0-4705-4EFC-9C9E-D2137A5D1AC3}" type="presOf" srcId="{1F58E8F4-7D69-4663-9519-2C91ACFFD761}" destId="{8CECF3E1-B9B1-4564-BD2E-CA1D6DB3C8C8}" srcOrd="1" destOrd="0" presId="urn:microsoft.com/office/officeart/2005/8/layout/list1"/>
    <dgm:cxn modelId="{2869E67F-58F5-4624-B58C-EEE83E11DA7F}" srcId="{5D4F226A-C565-4873-AAE6-3A859DEDB457}" destId="{0BAC0378-ECA5-40B4-B11A-3BF4B0D1F4C3}" srcOrd="2" destOrd="0" parTransId="{0E12982A-D8EF-466A-8551-248F6F6384AB}" sibTransId="{079C1A44-D9A8-435E-B5BF-D8D93E353125}"/>
    <dgm:cxn modelId="{BFD32CCE-B967-450C-8B5F-6167F0D37B9D}" type="presOf" srcId="{5D4F226A-C565-4873-AAE6-3A859DEDB457}" destId="{59D98A9C-CF05-4545-A1C0-A49896D8BA6A}" srcOrd="0" destOrd="0" presId="urn:microsoft.com/office/officeart/2005/8/layout/list1"/>
    <dgm:cxn modelId="{08F1B5E0-B3BB-41CD-9F78-0A9C03E5F7A1}" type="presOf" srcId="{205A6135-08E2-4B32-B18D-0AECAFCEA08C}" destId="{237D7D04-E661-4979-B54E-2409D1D066E7}" srcOrd="0" destOrd="0" presId="urn:microsoft.com/office/officeart/2005/8/layout/list1"/>
    <dgm:cxn modelId="{C26A4539-4485-4B18-A07A-2D1C8CE064FC}" type="presOf" srcId="{0BAC0378-ECA5-40B4-B11A-3BF4B0D1F4C3}" destId="{CBF36181-2068-4992-8B24-0EA5049ABB5E}" srcOrd="1" destOrd="0" presId="urn:microsoft.com/office/officeart/2005/8/layout/list1"/>
    <dgm:cxn modelId="{17160CBB-F324-40E6-9234-6B77BB5ADB95}" type="presParOf" srcId="{59D98A9C-CF05-4545-A1C0-A49896D8BA6A}" destId="{55493773-AF6B-4CBA-952C-28BB0C21B145}" srcOrd="0" destOrd="0" presId="urn:microsoft.com/office/officeart/2005/8/layout/list1"/>
    <dgm:cxn modelId="{E680CF84-BEDE-4EB0-A851-9EF5637A9991}" type="presParOf" srcId="{55493773-AF6B-4CBA-952C-28BB0C21B145}" destId="{542E1C60-92E7-48DE-B922-430F7045DC0F}" srcOrd="0" destOrd="0" presId="urn:microsoft.com/office/officeart/2005/8/layout/list1"/>
    <dgm:cxn modelId="{60AC3F28-A5B7-4A45-B6F5-D97253F45A62}" type="presParOf" srcId="{55493773-AF6B-4CBA-952C-28BB0C21B145}" destId="{8CECF3E1-B9B1-4564-BD2E-CA1D6DB3C8C8}" srcOrd="1" destOrd="0" presId="urn:microsoft.com/office/officeart/2005/8/layout/list1"/>
    <dgm:cxn modelId="{4CE7624E-1EE3-420D-BF52-2FB5B0B26FB4}" type="presParOf" srcId="{59D98A9C-CF05-4545-A1C0-A49896D8BA6A}" destId="{5BCBCB4D-1FA3-4722-B24F-05D912D113FB}" srcOrd="1" destOrd="0" presId="urn:microsoft.com/office/officeart/2005/8/layout/list1"/>
    <dgm:cxn modelId="{D5934909-4B88-4982-95BE-54EAF000CAAF}" type="presParOf" srcId="{59D98A9C-CF05-4545-A1C0-A49896D8BA6A}" destId="{EE2608EA-65BD-4D17-B54D-F31B98098C9A}" srcOrd="2" destOrd="0" presId="urn:microsoft.com/office/officeart/2005/8/layout/list1"/>
    <dgm:cxn modelId="{FC0B6D90-11E8-4D1B-98A0-F16C76E811C3}" type="presParOf" srcId="{59D98A9C-CF05-4545-A1C0-A49896D8BA6A}" destId="{FDA8BC7B-4CB1-44D3-890D-5C0EB41948EF}" srcOrd="3" destOrd="0" presId="urn:microsoft.com/office/officeart/2005/8/layout/list1"/>
    <dgm:cxn modelId="{D3042A66-FA1A-471A-AAF8-E0D164A5DB5F}" type="presParOf" srcId="{59D98A9C-CF05-4545-A1C0-A49896D8BA6A}" destId="{91E38152-6A32-4DF7-A17A-536A9B782990}" srcOrd="4" destOrd="0" presId="urn:microsoft.com/office/officeart/2005/8/layout/list1"/>
    <dgm:cxn modelId="{C518A327-3732-46F9-9FA2-34F2FE4764BA}" type="presParOf" srcId="{91E38152-6A32-4DF7-A17A-536A9B782990}" destId="{237D7D04-E661-4979-B54E-2409D1D066E7}" srcOrd="0" destOrd="0" presId="urn:microsoft.com/office/officeart/2005/8/layout/list1"/>
    <dgm:cxn modelId="{14CD352E-B3DC-4CA8-8F70-27698FE521C9}" type="presParOf" srcId="{91E38152-6A32-4DF7-A17A-536A9B782990}" destId="{300F885A-05A0-49EB-B1E2-8F158308FEFE}" srcOrd="1" destOrd="0" presId="urn:microsoft.com/office/officeart/2005/8/layout/list1"/>
    <dgm:cxn modelId="{18A51332-E670-4210-A432-D0E151475041}" type="presParOf" srcId="{59D98A9C-CF05-4545-A1C0-A49896D8BA6A}" destId="{1F45144A-ABE8-4572-9BC3-DE7D4175F365}" srcOrd="5" destOrd="0" presId="urn:microsoft.com/office/officeart/2005/8/layout/list1"/>
    <dgm:cxn modelId="{72551771-6843-452D-94DC-ACBB1FC9090A}" type="presParOf" srcId="{59D98A9C-CF05-4545-A1C0-A49896D8BA6A}" destId="{F4D065F2-5045-4C6A-A43E-F4C022ED54AA}" srcOrd="6" destOrd="0" presId="urn:microsoft.com/office/officeart/2005/8/layout/list1"/>
    <dgm:cxn modelId="{29304A36-63DE-452D-B2EE-AD91D5DED493}" type="presParOf" srcId="{59D98A9C-CF05-4545-A1C0-A49896D8BA6A}" destId="{3D655D43-EF1E-4EB6-B07D-1714DB33CC8B}" srcOrd="7" destOrd="0" presId="urn:microsoft.com/office/officeart/2005/8/layout/list1"/>
    <dgm:cxn modelId="{CD3C20D3-F257-453A-87E7-22078CCC811B}" type="presParOf" srcId="{59D98A9C-CF05-4545-A1C0-A49896D8BA6A}" destId="{3F3DCE64-DB9B-4AD4-BAD7-4DC4B29677FD}" srcOrd="8" destOrd="0" presId="urn:microsoft.com/office/officeart/2005/8/layout/list1"/>
    <dgm:cxn modelId="{4801F83E-CADE-4AD5-8149-4BB859034A9F}" type="presParOf" srcId="{3F3DCE64-DB9B-4AD4-BAD7-4DC4B29677FD}" destId="{EE47D8DD-ACCB-4027-86EE-A60FAA1B1DCA}" srcOrd="0" destOrd="0" presId="urn:microsoft.com/office/officeart/2005/8/layout/list1"/>
    <dgm:cxn modelId="{B983E68F-FE3E-45DA-B46F-4AF311E75B57}" type="presParOf" srcId="{3F3DCE64-DB9B-4AD4-BAD7-4DC4B29677FD}" destId="{CBF36181-2068-4992-8B24-0EA5049ABB5E}" srcOrd="1" destOrd="0" presId="urn:microsoft.com/office/officeart/2005/8/layout/list1"/>
    <dgm:cxn modelId="{4DF3391B-FC94-4D91-8284-690588A96008}" type="presParOf" srcId="{59D98A9C-CF05-4545-A1C0-A49896D8BA6A}" destId="{167A95AF-7625-4A53-AC39-30F554A6D93C}" srcOrd="9" destOrd="0" presId="urn:microsoft.com/office/officeart/2005/8/layout/list1"/>
    <dgm:cxn modelId="{F6D8A9B9-C72A-4C12-87C6-7CB7815C2FBA}" type="presParOf" srcId="{59D98A9C-CF05-4545-A1C0-A49896D8BA6A}" destId="{F961EC3D-831C-4D30-8CFF-EE28315E377E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61C60D-CBBF-4DEE-928E-CE90834141BA}">
      <dsp:nvSpPr>
        <dsp:cNvPr id="0" name=""/>
        <dsp:cNvSpPr/>
      </dsp:nvSpPr>
      <dsp:spPr>
        <a:xfrm>
          <a:off x="-121947" y="0"/>
          <a:ext cx="4896543" cy="4896543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DB0848-852E-4084-AB40-A856FFEA85D2}">
      <dsp:nvSpPr>
        <dsp:cNvPr id="0" name=""/>
        <dsp:cNvSpPr/>
      </dsp:nvSpPr>
      <dsp:spPr>
        <a:xfrm>
          <a:off x="2082428" y="0"/>
          <a:ext cx="7184534" cy="489654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b="0" kern="1200" dirty="0" smtClean="0">
              <a:solidFill>
                <a:schemeClr val="tx2"/>
              </a:solidFill>
            </a:rPr>
            <a:t>Justificación a partir del entorno</a:t>
          </a:r>
          <a:endParaRPr lang="es-CO" sz="1800" b="0" kern="1200" dirty="0">
            <a:solidFill>
              <a:schemeClr val="tx2"/>
            </a:solidFill>
          </a:endParaRPr>
        </a:p>
      </dsp:txBody>
      <dsp:txXfrm>
        <a:off x="2082428" y="0"/>
        <a:ext cx="3592267" cy="612069"/>
      </dsp:txXfrm>
    </dsp:sp>
    <dsp:sp modelId="{783FE64B-C5F0-4495-9780-A8DD951EC376}">
      <dsp:nvSpPr>
        <dsp:cNvPr id="0" name=""/>
        <dsp:cNvSpPr/>
      </dsp:nvSpPr>
      <dsp:spPr>
        <a:xfrm>
          <a:off x="306500" y="612069"/>
          <a:ext cx="4039647" cy="4039647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-1986775"/>
            <a:satOff val="7962"/>
            <a:lumOff val="172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696FD1-DCA5-4C84-9264-55BB9C88A157}">
      <dsp:nvSpPr>
        <dsp:cNvPr id="0" name=""/>
        <dsp:cNvSpPr/>
      </dsp:nvSpPr>
      <dsp:spPr>
        <a:xfrm>
          <a:off x="2082428" y="609100"/>
          <a:ext cx="7184534" cy="404558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1986775"/>
              <a:satOff val="7962"/>
              <a:lumOff val="172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b="0" kern="1200" dirty="0" smtClean="0">
              <a:solidFill>
                <a:schemeClr val="tx2"/>
              </a:solidFill>
            </a:rPr>
            <a:t>Los referentes institucionales</a:t>
          </a:r>
        </a:p>
      </dsp:txBody>
      <dsp:txXfrm>
        <a:off x="2082428" y="609100"/>
        <a:ext cx="3592267" cy="612969"/>
      </dsp:txXfrm>
    </dsp:sp>
    <dsp:sp modelId="{4B9B76B9-32A0-4775-833F-2F8A702DAF98}">
      <dsp:nvSpPr>
        <dsp:cNvPr id="0" name=""/>
        <dsp:cNvSpPr/>
      </dsp:nvSpPr>
      <dsp:spPr>
        <a:xfrm>
          <a:off x="734949" y="1224139"/>
          <a:ext cx="3182750" cy="3182750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-3973551"/>
            <a:satOff val="15924"/>
            <a:lumOff val="345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FAD1DC-5816-4177-998B-AF1277199BD6}">
      <dsp:nvSpPr>
        <dsp:cNvPr id="0" name=""/>
        <dsp:cNvSpPr/>
      </dsp:nvSpPr>
      <dsp:spPr>
        <a:xfrm>
          <a:off x="2082428" y="1245941"/>
          <a:ext cx="7184534" cy="313914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3973551"/>
              <a:satOff val="15924"/>
              <a:lumOff val="345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b="0" kern="1200" dirty="0" smtClean="0">
              <a:solidFill>
                <a:schemeClr val="tx2"/>
              </a:solidFill>
            </a:rPr>
            <a:t>Criterios para definir las políticas investigativas institucionales</a:t>
          </a:r>
          <a:endParaRPr lang="es-CO" sz="1800" b="0" kern="1200" dirty="0">
            <a:solidFill>
              <a:schemeClr val="tx2"/>
            </a:solidFill>
          </a:endParaRPr>
        </a:p>
      </dsp:txBody>
      <dsp:txXfrm>
        <a:off x="2082428" y="1245941"/>
        <a:ext cx="3592267" cy="603679"/>
      </dsp:txXfrm>
    </dsp:sp>
    <dsp:sp modelId="{4F8D3367-8D4C-4BA9-A612-595D000AF689}">
      <dsp:nvSpPr>
        <dsp:cNvPr id="0" name=""/>
        <dsp:cNvSpPr/>
      </dsp:nvSpPr>
      <dsp:spPr>
        <a:xfrm>
          <a:off x="1163395" y="1836204"/>
          <a:ext cx="2325858" cy="2325858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-5960326"/>
            <a:satOff val="23887"/>
            <a:lumOff val="517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F30B07-AAFC-4E8F-8FB9-E3FC79E40E8A}">
      <dsp:nvSpPr>
        <dsp:cNvPr id="0" name=""/>
        <dsp:cNvSpPr/>
      </dsp:nvSpPr>
      <dsp:spPr>
        <a:xfrm>
          <a:off x="2082428" y="1881546"/>
          <a:ext cx="7184534" cy="223517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5960326"/>
              <a:satOff val="23887"/>
              <a:lumOff val="517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b="0" kern="1200" dirty="0" smtClean="0">
              <a:solidFill>
                <a:schemeClr val="tx2"/>
              </a:solidFill>
            </a:rPr>
            <a:t>Objeto de la investigación en Esumer</a:t>
          </a:r>
          <a:endParaRPr lang="es-CO" sz="1800" b="0" kern="1200" dirty="0">
            <a:solidFill>
              <a:schemeClr val="tx2"/>
            </a:solidFill>
          </a:endParaRPr>
        </a:p>
      </dsp:txBody>
      <dsp:txXfrm>
        <a:off x="2082428" y="1881546"/>
        <a:ext cx="3592267" cy="588204"/>
      </dsp:txXfrm>
    </dsp:sp>
    <dsp:sp modelId="{806E8F18-D08E-4BB5-802F-1987B945D363}">
      <dsp:nvSpPr>
        <dsp:cNvPr id="0" name=""/>
        <dsp:cNvSpPr/>
      </dsp:nvSpPr>
      <dsp:spPr>
        <a:xfrm>
          <a:off x="1591843" y="2448273"/>
          <a:ext cx="1468961" cy="1468961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-7947101"/>
            <a:satOff val="31849"/>
            <a:lumOff val="690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C63C33-0095-49CE-8A75-DE390857CEFF}">
      <dsp:nvSpPr>
        <dsp:cNvPr id="0" name=""/>
        <dsp:cNvSpPr/>
      </dsp:nvSpPr>
      <dsp:spPr>
        <a:xfrm>
          <a:off x="2082428" y="2514060"/>
          <a:ext cx="7184534" cy="133738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7947101"/>
              <a:satOff val="31849"/>
              <a:lumOff val="690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b="0" kern="1200" dirty="0" smtClean="0">
              <a:solidFill>
                <a:schemeClr val="tx2"/>
              </a:solidFill>
            </a:rPr>
            <a:t>Instancias para el desarrollo de la Investigación</a:t>
          </a:r>
          <a:endParaRPr lang="es-CO" sz="1800" b="0" kern="1200" dirty="0">
            <a:solidFill>
              <a:schemeClr val="tx2"/>
            </a:solidFill>
          </a:endParaRPr>
        </a:p>
      </dsp:txBody>
      <dsp:txXfrm>
        <a:off x="2082428" y="2514060"/>
        <a:ext cx="3592267" cy="557246"/>
      </dsp:txXfrm>
    </dsp:sp>
    <dsp:sp modelId="{AF41EB1A-576C-4E16-9703-68877221C0BE}">
      <dsp:nvSpPr>
        <dsp:cNvPr id="0" name=""/>
        <dsp:cNvSpPr/>
      </dsp:nvSpPr>
      <dsp:spPr>
        <a:xfrm>
          <a:off x="2020291" y="3060343"/>
          <a:ext cx="612064" cy="612064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A7C95B-1A75-4543-98F1-D9F919D665BC}">
      <dsp:nvSpPr>
        <dsp:cNvPr id="0" name=""/>
        <dsp:cNvSpPr/>
      </dsp:nvSpPr>
      <dsp:spPr>
        <a:xfrm>
          <a:off x="2072115" y="3208661"/>
          <a:ext cx="7184534" cy="65886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b="0" kern="1200" dirty="0" smtClean="0">
              <a:solidFill>
                <a:schemeClr val="tx2"/>
              </a:solidFill>
            </a:rPr>
            <a:t>Investigación en el ámbito institucional</a:t>
          </a:r>
          <a:endParaRPr lang="es-CO" sz="1800" b="0" kern="1200" dirty="0">
            <a:solidFill>
              <a:schemeClr val="tx2"/>
            </a:solidFill>
          </a:endParaRPr>
        </a:p>
      </dsp:txBody>
      <dsp:txXfrm>
        <a:off x="2072115" y="3208661"/>
        <a:ext cx="3592267" cy="658869"/>
      </dsp:txXfrm>
    </dsp:sp>
    <dsp:sp modelId="{88DBF4DA-16E2-464D-9540-28CCE751D2A3}">
      <dsp:nvSpPr>
        <dsp:cNvPr id="0" name=""/>
        <dsp:cNvSpPr/>
      </dsp:nvSpPr>
      <dsp:spPr>
        <a:xfrm>
          <a:off x="5674696" y="0"/>
          <a:ext cx="3348372" cy="612069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300" kern="1200" dirty="0" smtClean="0">
              <a:solidFill>
                <a:schemeClr val="tx2"/>
              </a:solidFill>
            </a:rPr>
            <a:t>Ámbitos académico, social, económico, </a:t>
          </a:r>
          <a:r>
            <a:rPr lang="es-ES" sz="1400" kern="1200" dirty="0" smtClean="0">
              <a:solidFill>
                <a:schemeClr val="tx2"/>
              </a:solidFill>
            </a:rPr>
            <a:t>cultural</a:t>
          </a:r>
          <a:r>
            <a:rPr lang="es-ES" sz="1300" kern="1200" dirty="0" smtClean="0">
              <a:solidFill>
                <a:schemeClr val="tx2"/>
              </a:solidFill>
            </a:rPr>
            <a:t>, tecnológico, político, ambiental</a:t>
          </a:r>
          <a:endParaRPr lang="es-CO" sz="1300" b="0" kern="1200" dirty="0">
            <a:solidFill>
              <a:schemeClr val="tx2"/>
            </a:solidFill>
          </a:endParaRPr>
        </a:p>
      </dsp:txBody>
      <dsp:txXfrm>
        <a:off x="5674696" y="0"/>
        <a:ext cx="3348372" cy="612069"/>
      </dsp:txXfrm>
    </dsp:sp>
    <dsp:sp modelId="{07CCE233-D6C0-4F77-8D49-0F7C91E7F00D}">
      <dsp:nvSpPr>
        <dsp:cNvPr id="0" name=""/>
        <dsp:cNvSpPr/>
      </dsp:nvSpPr>
      <dsp:spPr>
        <a:xfrm>
          <a:off x="5674696" y="612069"/>
          <a:ext cx="3348372" cy="612069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400" b="0" kern="1200" dirty="0" smtClean="0">
              <a:solidFill>
                <a:schemeClr val="tx2"/>
              </a:solidFill>
            </a:rPr>
            <a:t>Plan Estratégico y Prospectivo</a:t>
          </a:r>
          <a:endParaRPr lang="es-CO" sz="1400" kern="1200" dirty="0">
            <a:solidFill>
              <a:schemeClr val="tx2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400" kern="1200" dirty="0" smtClean="0">
              <a:solidFill>
                <a:schemeClr val="tx2"/>
              </a:solidFill>
            </a:rPr>
            <a:t>Encargo Social: MVV // PEI Modelo pedagógico </a:t>
          </a:r>
          <a:endParaRPr lang="es-CO" sz="1400" kern="1200" dirty="0">
            <a:solidFill>
              <a:schemeClr val="tx2"/>
            </a:solidFill>
          </a:endParaRPr>
        </a:p>
      </dsp:txBody>
      <dsp:txXfrm>
        <a:off x="5674696" y="612069"/>
        <a:ext cx="3348372" cy="612069"/>
      </dsp:txXfrm>
    </dsp:sp>
    <dsp:sp modelId="{B3F562C3-46CD-420D-AE11-EDB0DD4A473F}">
      <dsp:nvSpPr>
        <dsp:cNvPr id="0" name=""/>
        <dsp:cNvSpPr/>
      </dsp:nvSpPr>
      <dsp:spPr>
        <a:xfrm>
          <a:off x="5544595" y="1224139"/>
          <a:ext cx="3608573" cy="612064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200" b="0" kern="1200" dirty="0" smtClean="0">
              <a:solidFill>
                <a:schemeClr val="tx2"/>
              </a:solidFill>
            </a:rPr>
            <a:t>Unesco// Colciencias// MEN; trabajo interdisciplinario; E-T con Enfoque Prospectivo-innovador; equilibrio teórico-práctico</a:t>
          </a:r>
          <a:endParaRPr lang="es-CO" sz="1200" b="0" kern="1200" dirty="0">
            <a:solidFill>
              <a:schemeClr val="tx2"/>
            </a:solidFill>
          </a:endParaRPr>
        </a:p>
      </dsp:txBody>
      <dsp:txXfrm>
        <a:off x="5544595" y="1224139"/>
        <a:ext cx="3608573" cy="612064"/>
      </dsp:txXfrm>
    </dsp:sp>
    <dsp:sp modelId="{C0992A25-4423-4694-8D81-454D4AEFB12F}">
      <dsp:nvSpPr>
        <dsp:cNvPr id="0" name=""/>
        <dsp:cNvSpPr/>
      </dsp:nvSpPr>
      <dsp:spPr>
        <a:xfrm>
          <a:off x="5674696" y="1836204"/>
          <a:ext cx="3348372" cy="612069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200" kern="1200" dirty="0" smtClean="0">
              <a:solidFill>
                <a:schemeClr val="tx2"/>
              </a:solidFill>
            </a:rPr>
            <a:t>Cultura Investigativa// </a:t>
          </a:r>
          <a:r>
            <a:rPr lang="es-ES" sz="1200" kern="1200" dirty="0" smtClean="0">
              <a:solidFill>
                <a:schemeClr val="tx2"/>
              </a:solidFill>
            </a:rPr>
            <a:t>creación, el desarrollo y la transmisión del conocimiento en todas sus formas </a:t>
          </a:r>
          <a:endParaRPr lang="es-CO" sz="1200" kern="1200" dirty="0">
            <a:solidFill>
              <a:schemeClr val="tx2"/>
            </a:solidFill>
          </a:endParaRPr>
        </a:p>
      </dsp:txBody>
      <dsp:txXfrm>
        <a:off x="5674696" y="1836204"/>
        <a:ext cx="3348372" cy="612069"/>
      </dsp:txXfrm>
    </dsp:sp>
    <dsp:sp modelId="{968D827E-6E75-4304-938C-3B9B42597C3B}">
      <dsp:nvSpPr>
        <dsp:cNvPr id="0" name=""/>
        <dsp:cNvSpPr/>
      </dsp:nvSpPr>
      <dsp:spPr>
        <a:xfrm>
          <a:off x="5630179" y="2521972"/>
          <a:ext cx="3437405" cy="612069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200" kern="1200" dirty="0" smtClean="0">
              <a:solidFill>
                <a:schemeClr val="tx2"/>
              </a:solidFill>
            </a:rPr>
            <a:t>Docencia // Investigación Curricular; Disciplina Principal Integradora // Asignaturas de formación // Trabajo de grado</a:t>
          </a:r>
          <a:endParaRPr lang="es-CO" sz="1200" kern="1200" dirty="0">
            <a:solidFill>
              <a:schemeClr val="tx2"/>
            </a:solidFill>
          </a:endParaRPr>
        </a:p>
      </dsp:txBody>
      <dsp:txXfrm>
        <a:off x="5630179" y="2521972"/>
        <a:ext cx="3437405" cy="612069"/>
      </dsp:txXfrm>
    </dsp:sp>
    <dsp:sp modelId="{2F276B2C-8CEF-4C8D-8588-A8C8CD9FC548}">
      <dsp:nvSpPr>
        <dsp:cNvPr id="0" name=""/>
        <dsp:cNvSpPr/>
      </dsp:nvSpPr>
      <dsp:spPr>
        <a:xfrm>
          <a:off x="5469273" y="3074518"/>
          <a:ext cx="3759217" cy="880345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400" kern="1200" dirty="0" smtClean="0">
              <a:solidFill>
                <a:schemeClr val="tx2"/>
              </a:solidFill>
            </a:rPr>
            <a:t>Grupos de Investigación // Líneas de Investigación // Semilleros-Jóvenes de investigación// </a:t>
          </a:r>
          <a:r>
            <a:rPr lang="es-CO" sz="1400" kern="1200" dirty="0" err="1" smtClean="0">
              <a:solidFill>
                <a:schemeClr val="tx2"/>
              </a:solidFill>
            </a:rPr>
            <a:t>OdeT</a:t>
          </a:r>
          <a:r>
            <a:rPr lang="es-CO" sz="1400" kern="1200" dirty="0" smtClean="0">
              <a:solidFill>
                <a:schemeClr val="tx2"/>
              </a:solidFill>
            </a:rPr>
            <a:t> // CIP</a:t>
          </a:r>
          <a:endParaRPr lang="es-CO" sz="1400" kern="1200" dirty="0">
            <a:solidFill>
              <a:schemeClr val="tx2"/>
            </a:solidFill>
          </a:endParaRPr>
        </a:p>
      </dsp:txBody>
      <dsp:txXfrm>
        <a:off x="5469273" y="3074518"/>
        <a:ext cx="3759217" cy="88034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DA4848-18FD-4390-BC23-3918AD03D22E}">
      <dsp:nvSpPr>
        <dsp:cNvPr id="0" name=""/>
        <dsp:cNvSpPr/>
      </dsp:nvSpPr>
      <dsp:spPr>
        <a:xfrm>
          <a:off x="2279586" y="1193"/>
          <a:ext cx="2025062" cy="1451689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shade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Concibe la </a:t>
          </a:r>
          <a:r>
            <a:rPr lang="es-ES" sz="1600" b="1" kern="1200" dirty="0" smtClean="0"/>
            <a:t>integración de los procesos </a:t>
          </a:r>
          <a:endParaRPr lang="es-ES" sz="1600" kern="1200" dirty="0"/>
        </a:p>
      </dsp:txBody>
      <dsp:txXfrm>
        <a:off x="2576149" y="213788"/>
        <a:ext cx="1431936" cy="1026499"/>
      </dsp:txXfrm>
    </dsp:sp>
    <dsp:sp modelId="{A1372177-A7D4-4406-B01E-7C1A4C9C64C1}">
      <dsp:nvSpPr>
        <dsp:cNvPr id="0" name=""/>
        <dsp:cNvSpPr/>
      </dsp:nvSpPr>
      <dsp:spPr>
        <a:xfrm>
          <a:off x="3006489" y="1532857"/>
          <a:ext cx="571255" cy="571255"/>
        </a:xfrm>
        <a:prstGeom prst="mathPlus">
          <a:avLst/>
        </a:prstGeom>
        <a:solidFill>
          <a:srgbClr val="0000FF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900" kern="1200"/>
        </a:p>
      </dsp:txBody>
      <dsp:txXfrm>
        <a:off x="3082209" y="1751305"/>
        <a:ext cx="419815" cy="134359"/>
      </dsp:txXfrm>
    </dsp:sp>
    <dsp:sp modelId="{AA739B89-16B7-4D21-9147-6116EB127F58}">
      <dsp:nvSpPr>
        <dsp:cNvPr id="0" name=""/>
        <dsp:cNvSpPr/>
      </dsp:nvSpPr>
      <dsp:spPr>
        <a:xfrm>
          <a:off x="2274839" y="2184089"/>
          <a:ext cx="2034557" cy="1571643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hueOff val="102082"/>
                <a:satOff val="-1464"/>
                <a:lumOff val="8538"/>
                <a:alphaOff val="0"/>
                <a:tint val="50000"/>
                <a:satMod val="300000"/>
              </a:schemeClr>
            </a:gs>
            <a:gs pos="35000">
              <a:schemeClr val="accent1">
                <a:shade val="80000"/>
                <a:hueOff val="102082"/>
                <a:satOff val="-1464"/>
                <a:lumOff val="8538"/>
                <a:alphaOff val="0"/>
                <a:tint val="37000"/>
                <a:satMod val="300000"/>
              </a:schemeClr>
            </a:gs>
            <a:gs pos="100000">
              <a:schemeClr val="accent1">
                <a:shade val="80000"/>
                <a:hueOff val="102082"/>
                <a:satOff val="-1464"/>
                <a:lumOff val="853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Enfocado a </a:t>
          </a:r>
          <a:r>
            <a:rPr lang="es-ES" sz="1600" b="1" kern="1200" dirty="0" smtClean="0"/>
            <a:t>Nuevo conocimiento y el desarrollo </a:t>
          </a:r>
          <a:r>
            <a:rPr lang="es-ES" sz="1600" kern="1200" dirty="0" smtClean="0"/>
            <a:t>de competencias investigativas</a:t>
          </a:r>
        </a:p>
      </dsp:txBody>
      <dsp:txXfrm>
        <a:off x="2572793" y="2414251"/>
        <a:ext cx="1438649" cy="1111319"/>
      </dsp:txXfrm>
    </dsp:sp>
    <dsp:sp modelId="{DE86C847-86BF-48E4-A1FB-5EEF39A032CD}">
      <dsp:nvSpPr>
        <dsp:cNvPr id="0" name=""/>
        <dsp:cNvSpPr/>
      </dsp:nvSpPr>
      <dsp:spPr>
        <a:xfrm>
          <a:off x="3006489" y="3835708"/>
          <a:ext cx="571255" cy="571255"/>
        </a:xfrm>
        <a:prstGeom prst="mathPlus">
          <a:avLst/>
        </a:prstGeom>
        <a:solidFill>
          <a:srgbClr val="0000FF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900" kern="1200"/>
        </a:p>
      </dsp:txBody>
      <dsp:txXfrm>
        <a:off x="3082209" y="4054156"/>
        <a:ext cx="419815" cy="134359"/>
      </dsp:txXfrm>
    </dsp:sp>
    <dsp:sp modelId="{36446137-FA3C-475C-835B-B0AF8C01E5AB}">
      <dsp:nvSpPr>
        <dsp:cNvPr id="0" name=""/>
        <dsp:cNvSpPr/>
      </dsp:nvSpPr>
      <dsp:spPr>
        <a:xfrm>
          <a:off x="2376271" y="4488133"/>
          <a:ext cx="2092776" cy="1638292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hueOff val="204164"/>
                <a:satOff val="-2928"/>
                <a:lumOff val="17077"/>
                <a:alphaOff val="0"/>
                <a:tint val="50000"/>
                <a:satMod val="300000"/>
              </a:schemeClr>
            </a:gs>
            <a:gs pos="35000">
              <a:schemeClr val="accent1">
                <a:shade val="80000"/>
                <a:hueOff val="204164"/>
                <a:satOff val="-2928"/>
                <a:lumOff val="17077"/>
                <a:alphaOff val="0"/>
                <a:tint val="37000"/>
                <a:satMod val="300000"/>
              </a:schemeClr>
            </a:gs>
            <a:gs pos="100000">
              <a:schemeClr val="accent1">
                <a:shade val="80000"/>
                <a:hueOff val="204164"/>
                <a:satOff val="-2928"/>
                <a:lumOff val="1707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i="0" kern="1200" dirty="0" smtClean="0"/>
            <a:t>Creación, desarrollo y transferencia </a:t>
          </a:r>
          <a:r>
            <a:rPr lang="es-ES" sz="1600" i="0" kern="1200" dirty="0" smtClean="0"/>
            <a:t>conocimiento socialmente útil</a:t>
          </a:r>
          <a:endParaRPr lang="es-ES" sz="1600" i="0" kern="1200" dirty="0"/>
        </a:p>
      </dsp:txBody>
      <dsp:txXfrm>
        <a:off x="2682751" y="4728055"/>
        <a:ext cx="1479816" cy="1158448"/>
      </dsp:txXfrm>
    </dsp:sp>
    <dsp:sp modelId="{31FC9E9E-DE1B-4EAC-B090-3E4E40E17A75}">
      <dsp:nvSpPr>
        <dsp:cNvPr id="0" name=""/>
        <dsp:cNvSpPr/>
      </dsp:nvSpPr>
      <dsp:spPr>
        <a:xfrm rot="21589110">
          <a:off x="4783559" y="2875148"/>
          <a:ext cx="627158" cy="366391"/>
        </a:xfrm>
        <a:prstGeom prst="rightArrow">
          <a:avLst>
            <a:gd name="adj1" fmla="val 60000"/>
            <a:gd name="adj2" fmla="val 50000"/>
          </a:avLst>
        </a:prstGeom>
        <a:solidFill>
          <a:srgbClr val="0000FF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500" kern="1200">
            <a:solidFill>
              <a:srgbClr val="FF0000"/>
            </a:solidFill>
          </a:endParaRPr>
        </a:p>
      </dsp:txBody>
      <dsp:txXfrm>
        <a:off x="4783559" y="2948600"/>
        <a:ext cx="517241" cy="219835"/>
      </dsp:txXfrm>
    </dsp:sp>
    <dsp:sp modelId="{31D44E5A-A3E1-41BC-B2B8-1A7B5FDB83B0}">
      <dsp:nvSpPr>
        <dsp:cNvPr id="0" name=""/>
        <dsp:cNvSpPr/>
      </dsp:nvSpPr>
      <dsp:spPr>
        <a:xfrm>
          <a:off x="5688636" y="1784525"/>
          <a:ext cx="2545890" cy="2535824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hueOff val="306246"/>
                <a:satOff val="-4392"/>
                <a:lumOff val="25615"/>
                <a:alphaOff val="0"/>
                <a:tint val="50000"/>
                <a:satMod val="300000"/>
              </a:schemeClr>
            </a:gs>
            <a:gs pos="35000">
              <a:schemeClr val="accent1">
                <a:shade val="80000"/>
                <a:hueOff val="306246"/>
                <a:satOff val="-4392"/>
                <a:lumOff val="25615"/>
                <a:alphaOff val="0"/>
                <a:tint val="37000"/>
                <a:satMod val="300000"/>
              </a:schemeClr>
            </a:gs>
            <a:gs pos="100000">
              <a:schemeClr val="accent1">
                <a:shade val="80000"/>
                <a:hueOff val="306246"/>
                <a:satOff val="-4392"/>
                <a:lumOff val="2561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Cultura Investigativa</a:t>
          </a:r>
          <a:endParaRPr lang="es-ES" sz="2400" kern="1200" dirty="0"/>
        </a:p>
      </dsp:txBody>
      <dsp:txXfrm>
        <a:off x="6061473" y="2155888"/>
        <a:ext cx="1800216" cy="179309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2608EA-65BD-4D17-B54D-F31B98098C9A}">
      <dsp:nvSpPr>
        <dsp:cNvPr id="0" name=""/>
        <dsp:cNvSpPr/>
      </dsp:nvSpPr>
      <dsp:spPr>
        <a:xfrm>
          <a:off x="0" y="576812"/>
          <a:ext cx="10369152" cy="93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ECF3E1-B9B1-4564-BD2E-CA1D6DB3C8C8}">
      <dsp:nvSpPr>
        <dsp:cNvPr id="0" name=""/>
        <dsp:cNvSpPr/>
      </dsp:nvSpPr>
      <dsp:spPr>
        <a:xfrm>
          <a:off x="518457" y="30691"/>
          <a:ext cx="9385337" cy="1092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4350" tIns="0" rIns="274350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smtClean="0"/>
            <a:t>Hernando de J. Granados Cortés. Economista </a:t>
          </a:r>
          <a:r>
            <a:rPr lang="es-ES" sz="2800" kern="1200" dirty="0" err="1" smtClean="0"/>
            <a:t>Prospectivista</a:t>
          </a:r>
          <a:r>
            <a:rPr lang="es-ES" sz="2800" kern="1200" dirty="0" smtClean="0"/>
            <a:t> 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smtClean="0"/>
            <a:t>Maestría estudios urbanos y regionales</a:t>
          </a:r>
          <a:endParaRPr lang="es-ES" sz="2800" kern="1200" dirty="0"/>
        </a:p>
      </dsp:txBody>
      <dsp:txXfrm>
        <a:off x="571776" y="84010"/>
        <a:ext cx="9278699" cy="985602"/>
      </dsp:txXfrm>
    </dsp:sp>
    <dsp:sp modelId="{F4D065F2-5045-4C6A-A43E-F4C022ED54AA}">
      <dsp:nvSpPr>
        <dsp:cNvPr id="0" name=""/>
        <dsp:cNvSpPr/>
      </dsp:nvSpPr>
      <dsp:spPr>
        <a:xfrm>
          <a:off x="0" y="2232248"/>
          <a:ext cx="10369152" cy="93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0F885A-05A0-49EB-B1E2-8F158308FEFE}">
      <dsp:nvSpPr>
        <dsp:cNvPr id="0" name=""/>
        <dsp:cNvSpPr/>
      </dsp:nvSpPr>
      <dsp:spPr>
        <a:xfrm>
          <a:off x="518457" y="1709012"/>
          <a:ext cx="9561063" cy="1092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4350" tIns="0" rIns="274350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smtClean="0"/>
            <a:t>Oscar Gonzalo Giraldo Arcila. Economista-</a:t>
          </a:r>
          <a:r>
            <a:rPr lang="es-ES" sz="2800" kern="1200" dirty="0" err="1" smtClean="0"/>
            <a:t>Prospectivista</a:t>
          </a:r>
          <a:r>
            <a:rPr lang="es-ES" sz="2800" kern="1200" dirty="0" smtClean="0"/>
            <a:t> 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smtClean="0"/>
            <a:t>Maestría en Gestión de Organizaciones</a:t>
          </a:r>
          <a:endParaRPr lang="es-ES" sz="2800" kern="1200" dirty="0"/>
        </a:p>
      </dsp:txBody>
      <dsp:txXfrm>
        <a:off x="571776" y="1762331"/>
        <a:ext cx="9454425" cy="985602"/>
      </dsp:txXfrm>
    </dsp:sp>
    <dsp:sp modelId="{F961EC3D-831C-4D30-8CFF-EE28315E377E}">
      <dsp:nvSpPr>
        <dsp:cNvPr id="0" name=""/>
        <dsp:cNvSpPr/>
      </dsp:nvSpPr>
      <dsp:spPr>
        <a:xfrm>
          <a:off x="0" y="3933452"/>
          <a:ext cx="10369152" cy="93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F36181-2068-4992-8B24-0EA5049ABB5E}">
      <dsp:nvSpPr>
        <dsp:cNvPr id="0" name=""/>
        <dsp:cNvSpPr/>
      </dsp:nvSpPr>
      <dsp:spPr>
        <a:xfrm>
          <a:off x="518457" y="3387332"/>
          <a:ext cx="9706666" cy="1092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4350" tIns="0" rIns="274350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smtClean="0"/>
            <a:t>Dany </a:t>
          </a:r>
          <a:r>
            <a:rPr lang="es-ES" sz="2800" kern="1200" dirty="0" err="1" smtClean="0"/>
            <a:t>Yilbán</a:t>
          </a:r>
          <a:r>
            <a:rPr lang="es-ES" sz="2800" kern="1200" dirty="0" smtClean="0"/>
            <a:t> Cano Torres. Administrador de empresas 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smtClean="0"/>
            <a:t>Maestría en Gobierno y Políticas Públicas</a:t>
          </a:r>
          <a:endParaRPr lang="es-ES" sz="2800" kern="1200" dirty="0"/>
        </a:p>
      </dsp:txBody>
      <dsp:txXfrm>
        <a:off x="571776" y="3440651"/>
        <a:ext cx="9600028" cy="98560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2608EA-65BD-4D17-B54D-F31B98098C9A}">
      <dsp:nvSpPr>
        <dsp:cNvPr id="0" name=""/>
        <dsp:cNvSpPr/>
      </dsp:nvSpPr>
      <dsp:spPr>
        <a:xfrm>
          <a:off x="0" y="576812"/>
          <a:ext cx="10369152" cy="93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ECF3E1-B9B1-4564-BD2E-CA1D6DB3C8C8}">
      <dsp:nvSpPr>
        <dsp:cNvPr id="0" name=""/>
        <dsp:cNvSpPr/>
      </dsp:nvSpPr>
      <dsp:spPr>
        <a:xfrm>
          <a:off x="518457" y="30691"/>
          <a:ext cx="8605929" cy="1092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4350" tIns="0" rIns="274350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smtClean="0"/>
            <a:t>Guillermo León Moreno Soto. Administrador Financiero-</a:t>
          </a:r>
          <a:r>
            <a:rPr lang="es-ES" sz="2800" kern="1200" dirty="0" err="1" smtClean="0"/>
            <a:t>Prospectivista</a:t>
          </a:r>
          <a:r>
            <a:rPr lang="es-ES" sz="2800" kern="1200" dirty="0" smtClean="0"/>
            <a:t>. Maestría en Desarrollo</a:t>
          </a:r>
          <a:endParaRPr lang="es-ES" sz="2800" kern="1200" dirty="0"/>
        </a:p>
      </dsp:txBody>
      <dsp:txXfrm>
        <a:off x="571776" y="84010"/>
        <a:ext cx="8499291" cy="985602"/>
      </dsp:txXfrm>
    </dsp:sp>
    <dsp:sp modelId="{F4D065F2-5045-4C6A-A43E-F4C022ED54AA}">
      <dsp:nvSpPr>
        <dsp:cNvPr id="0" name=""/>
        <dsp:cNvSpPr/>
      </dsp:nvSpPr>
      <dsp:spPr>
        <a:xfrm>
          <a:off x="0" y="2232248"/>
          <a:ext cx="10369152" cy="93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0F885A-05A0-49EB-B1E2-8F158308FEFE}">
      <dsp:nvSpPr>
        <dsp:cNvPr id="0" name=""/>
        <dsp:cNvSpPr/>
      </dsp:nvSpPr>
      <dsp:spPr>
        <a:xfrm>
          <a:off x="518457" y="1709012"/>
          <a:ext cx="8767066" cy="1092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4350" tIns="0" rIns="274350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smtClean="0"/>
            <a:t>Blanca Isabel Martínez. Administradora de Empresas</a:t>
          </a:r>
        </a:p>
      </dsp:txBody>
      <dsp:txXfrm>
        <a:off x="571776" y="1762331"/>
        <a:ext cx="8660428" cy="985602"/>
      </dsp:txXfrm>
    </dsp:sp>
    <dsp:sp modelId="{F961EC3D-831C-4D30-8CFF-EE28315E377E}">
      <dsp:nvSpPr>
        <dsp:cNvPr id="0" name=""/>
        <dsp:cNvSpPr/>
      </dsp:nvSpPr>
      <dsp:spPr>
        <a:xfrm>
          <a:off x="0" y="3888435"/>
          <a:ext cx="10369152" cy="93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F36181-2068-4992-8B24-0EA5049ABB5E}">
      <dsp:nvSpPr>
        <dsp:cNvPr id="0" name=""/>
        <dsp:cNvSpPr/>
      </dsp:nvSpPr>
      <dsp:spPr>
        <a:xfrm>
          <a:off x="518457" y="3387332"/>
          <a:ext cx="8698619" cy="1092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4350" tIns="0" rIns="274350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smtClean="0"/>
            <a:t>Luis Enrique Ortiz Ospina. </a:t>
          </a:r>
          <a:r>
            <a:rPr lang="es-CO" sz="2800" b="0" i="0" kern="1200" dirty="0" smtClean="0"/>
            <a:t>Máster Universitario en Dirección y Administración de Empresas</a:t>
          </a:r>
          <a:endParaRPr lang="es-ES" sz="2800" kern="1200" dirty="0"/>
        </a:p>
      </dsp:txBody>
      <dsp:txXfrm>
        <a:off x="571776" y="3440651"/>
        <a:ext cx="8591981" cy="9856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2E9116-8BEB-47EC-8D3F-1750B01996F2}" type="datetimeFigureOut">
              <a:rPr lang="es-CO" smtClean="0"/>
              <a:t>29/08/2019</a:t>
            </a:fld>
            <a:endParaRPr lang="es-CO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1762D0-3527-4A89-B339-3AE3E5306900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72764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569D0-3C9F-4127-9B51-111DB37417CC}" type="slidenum">
              <a:rPr lang="es-CO" smtClean="0"/>
              <a:pPr/>
              <a:t>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685092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297632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061426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300153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961664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DEA8D4-FA4B-4572-B150-3B6C0F67B1DD}" type="datetimeFigureOut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29/08/2019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4F90F9-E2E7-446A-97F5-0CFB24B93113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4966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DEA8D4-FA4B-4572-B150-3B6C0F67B1DD}" type="datetimeFigureOut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29/08/2019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4F90F9-E2E7-446A-97F5-0CFB24B93113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3013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DEA8D4-FA4B-4572-B150-3B6C0F67B1DD}" type="datetimeFigureOut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29/08/2019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4F90F9-E2E7-446A-97F5-0CFB24B93113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2913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DEA8D4-FA4B-4572-B150-3B6C0F67B1DD}" type="datetimeFigureOut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29/08/2019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4F90F9-E2E7-446A-97F5-0CFB24B93113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6685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DEA8D4-FA4B-4572-B150-3B6C0F67B1DD}" type="datetimeFigureOut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29/08/2019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4F90F9-E2E7-446A-97F5-0CFB24B93113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1111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DEA8D4-FA4B-4572-B150-3B6C0F67B1DD}" type="datetimeFigureOut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29/08/2019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4F90F9-E2E7-446A-97F5-0CFB24B93113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4611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DEA8D4-FA4B-4572-B150-3B6C0F67B1DD}" type="datetimeFigureOut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29/08/2019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4F90F9-E2E7-446A-97F5-0CFB24B93113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5141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DEA8D4-FA4B-4572-B150-3B6C0F67B1DD}" type="datetimeFigureOut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29/08/2019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4F90F9-E2E7-446A-97F5-0CFB24B93113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0918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DEA8D4-FA4B-4572-B150-3B6C0F67B1DD}" type="datetimeFigureOut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29/08/2019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4F90F9-E2E7-446A-97F5-0CFB24B93113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9597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DEA8D4-FA4B-4572-B150-3B6C0F67B1DD}" type="datetimeFigureOut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29/08/2019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4F90F9-E2E7-446A-97F5-0CFB24B93113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021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DEA8D4-FA4B-4572-B150-3B6C0F67B1DD}" type="datetimeFigureOut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29/08/2019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4F90F9-E2E7-446A-97F5-0CFB24B93113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6415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DEA8D4-FA4B-4572-B150-3B6C0F67B1DD}" type="datetimeFigureOut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29/08/2019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4F90F9-E2E7-446A-97F5-0CFB24B93113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3304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8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18.pn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21.png"/><Relationship Id="rId7" Type="http://schemas.openxmlformats.org/officeDocument/2006/relationships/hyperlink" Target="http://www.esumer.edu.co/observatorio" TargetMode="External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10.1.2.12/prospectiva/#/login" TargetMode="External"/><Relationship Id="rId11" Type="http://schemas.openxmlformats.org/officeDocument/2006/relationships/image" Target="../media/image27.png"/><Relationship Id="rId5" Type="http://schemas.openxmlformats.org/officeDocument/2006/relationships/image" Target="../media/image23.png"/><Relationship Id="rId10" Type="http://schemas.openxmlformats.org/officeDocument/2006/relationships/image" Target="../media/image26.png"/><Relationship Id="rId4" Type="http://schemas.openxmlformats.org/officeDocument/2006/relationships/image" Target="../media/image22.png"/><Relationship Id="rId9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scienti.colciencias.gov.co/gruplac/EnGrupoInvestigacion/edit.do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ctrTitle"/>
          </p:nvPr>
        </p:nvSpPr>
        <p:spPr>
          <a:xfrm>
            <a:off x="1415480" y="2348880"/>
            <a:ext cx="10081120" cy="2232248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es-CO" sz="4000" b="1" dirty="0" smtClean="0">
                <a:solidFill>
                  <a:schemeClr val="bg1"/>
                </a:solidFill>
                <a:latin typeface="Bahnschrift Light" panose="020B0502040204020203" pitchFamily="34" charset="0"/>
              </a:rPr>
              <a:t>Compromiso con la investigación</a:t>
            </a:r>
            <a:endParaRPr lang="es-CO" sz="2800" b="1" dirty="0">
              <a:solidFill>
                <a:schemeClr val="bg1"/>
              </a:solidFill>
              <a:latin typeface="Bahnschrift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3376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/>
          </p:nvPr>
        </p:nvGraphicFramePr>
        <p:xfrm>
          <a:off x="1343472" y="1772816"/>
          <a:ext cx="10369152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agen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3432" y="116632"/>
            <a:ext cx="6760393" cy="1199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49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55440" y="260648"/>
            <a:ext cx="7435838" cy="1143000"/>
          </a:xfrm>
        </p:spPr>
        <p:txBody>
          <a:bodyPr>
            <a:noAutofit/>
          </a:bodyPr>
          <a:lstStyle/>
          <a:p>
            <a:r>
              <a:rPr lang="es-CO" sz="3600" b="1" dirty="0" smtClean="0">
                <a:solidFill>
                  <a:srgbClr val="0070C0"/>
                </a:solidFill>
              </a:rPr>
              <a:t>Grupo de Investigación en Estudios Internacionales</a:t>
            </a:r>
            <a:endParaRPr lang="es-CO" sz="3600" b="1" dirty="0">
              <a:solidFill>
                <a:srgbClr val="0070C0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/>
          </p:nvPr>
        </p:nvGraphicFramePr>
        <p:xfrm>
          <a:off x="1271464" y="1772816"/>
          <a:ext cx="10369152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53183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1424" y="332656"/>
            <a:ext cx="5400600" cy="1143000"/>
          </a:xfrm>
        </p:spPr>
        <p:txBody>
          <a:bodyPr>
            <a:normAutofit/>
          </a:bodyPr>
          <a:lstStyle/>
          <a:p>
            <a:r>
              <a:rPr lang="es-CO" dirty="0" smtClean="0"/>
              <a:t>Objetivo General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343472" y="1700808"/>
            <a:ext cx="1038294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CO" sz="4000" dirty="0"/>
          </a:p>
          <a:p>
            <a:r>
              <a:rPr lang="es-CO" sz="4000" dirty="0"/>
              <a:t>Desarrollar, preservar y promover conocimiento socialmente útil en prospectiva, desarrollo empresarial y marketing, a nivel de las organizaciones y acordes con las distintas realidades intervenidas.</a:t>
            </a:r>
          </a:p>
        </p:txBody>
      </p:sp>
    </p:spTree>
    <p:extLst>
      <p:ext uri="{BB962C8B-B14F-4D97-AF65-F5344CB8AC3E}">
        <p14:creationId xmlns:p14="http://schemas.microsoft.com/office/powerpoint/2010/main" val="35472562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51481"/>
            <a:ext cx="7934672" cy="1143000"/>
          </a:xfrm>
        </p:spPr>
        <p:txBody>
          <a:bodyPr/>
          <a:lstStyle/>
          <a:p>
            <a:r>
              <a:rPr lang="es-CO" dirty="0" smtClean="0"/>
              <a:t>Líneas de investigación</a:t>
            </a:r>
            <a:endParaRPr lang="es-CO" dirty="0"/>
          </a:p>
        </p:txBody>
      </p:sp>
      <p:sp>
        <p:nvSpPr>
          <p:cNvPr id="5" name="CuadroTexto 4"/>
          <p:cNvSpPr txBox="1"/>
          <p:nvPr/>
        </p:nvSpPr>
        <p:spPr>
          <a:xfrm>
            <a:off x="1376362" y="1248229"/>
            <a:ext cx="4935662" cy="25545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O" sz="4000" dirty="0" smtClean="0"/>
              <a:t>Desarrollo empresarial</a:t>
            </a:r>
          </a:p>
          <a:p>
            <a:r>
              <a:rPr lang="es-CO" sz="2400" dirty="0"/>
              <a:t>Desarrollar conocimiento empresarial </a:t>
            </a:r>
            <a:endParaRPr lang="es-CO" sz="2400" dirty="0" smtClean="0"/>
          </a:p>
          <a:p>
            <a:r>
              <a:rPr lang="es-CO" sz="2400" dirty="0" smtClean="0"/>
              <a:t>Sistematización de experiencias</a:t>
            </a:r>
          </a:p>
          <a:p>
            <a:endParaRPr lang="es-CO" sz="2400" dirty="0" smtClean="0"/>
          </a:p>
          <a:p>
            <a:r>
              <a:rPr lang="es-CO" sz="2400" dirty="0" smtClean="0"/>
              <a:t>Políticas </a:t>
            </a:r>
            <a:r>
              <a:rPr lang="es-CO" sz="2400" dirty="0"/>
              <a:t>públicas </a:t>
            </a:r>
            <a:r>
              <a:rPr lang="es-CO" sz="2400" dirty="0" smtClean="0"/>
              <a:t>económicas de </a:t>
            </a:r>
            <a:r>
              <a:rPr lang="es-CO" sz="2400" dirty="0"/>
              <a:t>fomento al desarrollo </a:t>
            </a:r>
            <a:r>
              <a:rPr lang="es-CO" sz="2400" dirty="0" smtClean="0"/>
              <a:t>empresarial</a:t>
            </a:r>
            <a:endParaRPr lang="es-CO" sz="4800" dirty="0"/>
          </a:p>
        </p:txBody>
      </p:sp>
      <p:sp>
        <p:nvSpPr>
          <p:cNvPr id="8" name="Rectángulo 7"/>
          <p:cNvSpPr/>
          <p:nvPr/>
        </p:nvSpPr>
        <p:spPr>
          <a:xfrm>
            <a:off x="6528048" y="3645024"/>
            <a:ext cx="5499229" cy="2923877"/>
          </a:xfrm>
          <a:prstGeom prst="rect">
            <a:avLst/>
          </a:prstGeom>
          <a:solidFill>
            <a:srgbClr val="99FFCC"/>
          </a:solidFill>
        </p:spPr>
        <p:txBody>
          <a:bodyPr wrap="square">
            <a:spAutoFit/>
          </a:bodyPr>
          <a:lstStyle/>
          <a:p>
            <a:r>
              <a:rPr lang="es-CO" sz="3200" dirty="0"/>
              <a:t>Prospectiva organizacional, sectorial y territorial</a:t>
            </a:r>
          </a:p>
          <a:p>
            <a:r>
              <a:rPr lang="es-CO" sz="2400" dirty="0"/>
              <a:t>Políticas de fomento al desarrollo empresarial</a:t>
            </a:r>
          </a:p>
          <a:p>
            <a:r>
              <a:rPr lang="es-CO" sz="2400" dirty="0"/>
              <a:t>Elaboración </a:t>
            </a:r>
            <a:r>
              <a:rPr lang="es-CO" sz="2400" dirty="0" smtClean="0"/>
              <a:t>Colectivos </a:t>
            </a:r>
            <a:r>
              <a:rPr lang="es-CO" sz="2400" dirty="0"/>
              <a:t>empresariales</a:t>
            </a:r>
          </a:p>
          <a:p>
            <a:r>
              <a:rPr lang="es-CO" sz="2400" dirty="0" smtClean="0"/>
              <a:t>Vocaciones </a:t>
            </a:r>
            <a:r>
              <a:rPr lang="es-CO" sz="2400" dirty="0"/>
              <a:t>Productivas Territoriales</a:t>
            </a:r>
          </a:p>
          <a:p>
            <a:r>
              <a:rPr lang="es-CO" sz="2400" dirty="0"/>
              <a:t>Prospectiva al diseño de políticas </a:t>
            </a:r>
            <a:r>
              <a:rPr lang="es-CO" sz="2400" dirty="0" smtClean="0"/>
              <a:t>públicas</a:t>
            </a:r>
            <a:endParaRPr lang="es-CO" sz="4800" dirty="0"/>
          </a:p>
        </p:txBody>
      </p:sp>
    </p:spTree>
    <p:extLst>
      <p:ext uri="{BB962C8B-B14F-4D97-AF65-F5344CB8AC3E}">
        <p14:creationId xmlns:p14="http://schemas.microsoft.com/office/powerpoint/2010/main" val="39044315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28"/>
          <p:cNvSpPr/>
          <p:nvPr/>
        </p:nvSpPr>
        <p:spPr>
          <a:xfrm>
            <a:off x="911424" y="57979"/>
            <a:ext cx="4392488" cy="943061"/>
          </a:xfrm>
          <a:prstGeom prst="homePlate">
            <a:avLst>
              <a:gd name="adj" fmla="val 50000"/>
            </a:avLst>
          </a:prstGeom>
          <a:solidFill>
            <a:schemeClr val="lt1"/>
          </a:solidFill>
          <a:ln w="25400" cap="flat" cmpd="sng">
            <a:solidFill>
              <a:srgbClr val="00377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" name="Google Shape;322;p28"/>
          <p:cNvSpPr/>
          <p:nvPr/>
        </p:nvSpPr>
        <p:spPr>
          <a:xfrm>
            <a:off x="4736583" y="57979"/>
            <a:ext cx="567329" cy="943061"/>
          </a:xfrm>
          <a:prstGeom prst="chevron">
            <a:avLst>
              <a:gd name="adj" fmla="val 50000"/>
            </a:avLst>
          </a:prstGeom>
          <a:solidFill>
            <a:srgbClr val="003770"/>
          </a:solidFill>
          <a:ln w="25400" cap="flat" cmpd="sng">
            <a:solidFill>
              <a:srgbClr val="00377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Google Shape;323;p28"/>
          <p:cNvSpPr txBox="1"/>
          <p:nvPr/>
        </p:nvSpPr>
        <p:spPr>
          <a:xfrm>
            <a:off x="911425" y="116632"/>
            <a:ext cx="4248472" cy="8859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770"/>
              </a:buClr>
              <a:buSzPts val="2300"/>
              <a:buFont typeface="Arial Black"/>
              <a:buNone/>
              <a:tabLst/>
              <a:defRPr/>
            </a:pPr>
            <a:r>
              <a:rPr kumimoji="0" lang="es-CO" sz="2300" b="1" i="0" u="none" strike="noStrike" kern="1200" cap="none" spc="0" normalizeH="0" baseline="0" noProof="0">
                <a:ln>
                  <a:noFill/>
                </a:ln>
                <a:solidFill>
                  <a:srgbClr val="003770"/>
                </a:solidFill>
                <a:effectLst/>
                <a:uLnTx/>
                <a:uFillTx/>
                <a:latin typeface="Arial Black"/>
                <a:ea typeface="Arial Black"/>
                <a:cs typeface="Arial Black"/>
                <a:sym typeface="Arial Black"/>
              </a:rPr>
              <a:t>Planes Prospectivos (1)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770"/>
              </a:buClr>
              <a:buSzPts val="2300"/>
              <a:buFont typeface="Arial Black"/>
              <a:buNone/>
              <a:tabLst/>
              <a:defRPr/>
            </a:pPr>
            <a:r>
              <a:rPr kumimoji="0" lang="es-CO" sz="2300" b="1" i="0" u="none" strike="noStrike" kern="1200" cap="none" spc="0" normalizeH="0" baseline="0" noProof="0">
                <a:ln>
                  <a:noFill/>
                </a:ln>
                <a:solidFill>
                  <a:srgbClr val="003770"/>
                </a:solidFill>
                <a:effectLst/>
                <a:uLnTx/>
                <a:uFillTx/>
                <a:latin typeface="Arial Black"/>
                <a:ea typeface="Arial Black"/>
                <a:cs typeface="Arial Black"/>
                <a:sym typeface="Arial Black"/>
              </a:rPr>
              <a:t>Organizacionales</a:t>
            </a:r>
            <a:endParaRPr kumimoji="0" sz="2300" b="1" i="0" u="none" strike="noStrike" kern="1200" cap="none" spc="0" normalizeH="0" baseline="0" noProof="0">
              <a:ln>
                <a:noFill/>
              </a:ln>
              <a:solidFill>
                <a:srgbClr val="003770"/>
              </a:solidFill>
              <a:effectLst/>
              <a:uLnTx/>
              <a:uFillTx/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324" name="Google Shape;324;p28"/>
          <p:cNvSpPr/>
          <p:nvPr/>
        </p:nvSpPr>
        <p:spPr>
          <a:xfrm>
            <a:off x="1645735" y="1262598"/>
            <a:ext cx="45719" cy="785782"/>
          </a:xfrm>
          <a:prstGeom prst="flowChartProcess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" name="Google Shape;325;p28"/>
          <p:cNvSpPr/>
          <p:nvPr/>
        </p:nvSpPr>
        <p:spPr>
          <a:xfrm flipH="1">
            <a:off x="1529898" y="1201014"/>
            <a:ext cx="66689" cy="702227"/>
          </a:xfrm>
          <a:prstGeom prst="flowChartProcess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" name="Google Shape;326;p28"/>
          <p:cNvSpPr/>
          <p:nvPr/>
        </p:nvSpPr>
        <p:spPr>
          <a:xfrm>
            <a:off x="7109265" y="1262598"/>
            <a:ext cx="45719" cy="785782"/>
          </a:xfrm>
          <a:prstGeom prst="flowChartProcess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" name="Google Shape;327;p28"/>
          <p:cNvSpPr/>
          <p:nvPr/>
        </p:nvSpPr>
        <p:spPr>
          <a:xfrm flipH="1">
            <a:off x="6993428" y="1201014"/>
            <a:ext cx="66689" cy="702227"/>
          </a:xfrm>
          <a:prstGeom prst="flowChartProcess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" name="Google Shape;328;p28"/>
          <p:cNvSpPr/>
          <p:nvPr/>
        </p:nvSpPr>
        <p:spPr>
          <a:xfrm>
            <a:off x="2733029" y="1931673"/>
            <a:ext cx="7317462" cy="4809164"/>
          </a:xfrm>
          <a:prstGeom prst="rect">
            <a:avLst/>
          </a:prstGeom>
          <a:noFill/>
          <a:ln w="25400" cap="flat" cmpd="sng">
            <a:solidFill>
              <a:srgbClr val="00377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" name="Google Shape;329;p28"/>
          <p:cNvSpPr/>
          <p:nvPr/>
        </p:nvSpPr>
        <p:spPr>
          <a:xfrm>
            <a:off x="4850850" y="2000835"/>
            <a:ext cx="223557" cy="243880"/>
          </a:xfrm>
          <a:prstGeom prst="chevron">
            <a:avLst>
              <a:gd name="adj" fmla="val 50000"/>
            </a:avLst>
          </a:prstGeom>
          <a:solidFill>
            <a:srgbClr val="003770"/>
          </a:solidFill>
          <a:ln w="25400" cap="flat" cmpd="sng">
            <a:solidFill>
              <a:srgbClr val="00377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0" name="Google Shape;330;p28"/>
          <p:cNvSpPr/>
          <p:nvPr/>
        </p:nvSpPr>
        <p:spPr>
          <a:xfrm>
            <a:off x="5074407" y="2000835"/>
            <a:ext cx="223557" cy="243880"/>
          </a:xfrm>
          <a:prstGeom prst="chevron">
            <a:avLst>
              <a:gd name="adj" fmla="val 50000"/>
            </a:avLst>
          </a:prstGeom>
          <a:solidFill>
            <a:srgbClr val="538CD5"/>
          </a:solidFill>
          <a:ln w="25400" cap="flat" cmpd="sng">
            <a:solidFill>
              <a:srgbClr val="538CD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" name="Google Shape;331;p28"/>
          <p:cNvSpPr txBox="1">
            <a:spLocks noGrp="1"/>
          </p:cNvSpPr>
          <p:nvPr>
            <p:ph type="body" idx="1"/>
          </p:nvPr>
        </p:nvSpPr>
        <p:spPr>
          <a:xfrm>
            <a:off x="5357567" y="1949831"/>
            <a:ext cx="3312368" cy="3474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s-CO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Plan Seguridad Alimentaria </a:t>
            </a:r>
            <a:endParaRPr/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s-CO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 nutricional 2016-2028 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2" name="Google Shape;332;p28"/>
          <p:cNvSpPr txBox="1"/>
          <p:nvPr/>
        </p:nvSpPr>
        <p:spPr>
          <a:xfrm>
            <a:off x="8729538" y="2092616"/>
            <a:ext cx="794888" cy="328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000"/>
              <a:buFont typeface="Arial"/>
              <a:buNone/>
              <a:tabLst/>
              <a:defRPr/>
            </a:pP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2015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Google Shape;333;p28"/>
          <p:cNvSpPr txBox="1"/>
          <p:nvPr/>
        </p:nvSpPr>
        <p:spPr>
          <a:xfrm>
            <a:off x="2986656" y="1340768"/>
            <a:ext cx="1582154" cy="5620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770"/>
              </a:buClr>
              <a:buSzPts val="2400"/>
              <a:buFont typeface="Arial Black"/>
              <a:buNone/>
              <a:tabLst/>
              <a:defRPr/>
            </a:pPr>
            <a:r>
              <a:rPr kumimoji="0" lang="es-CO" sz="2400" b="1" i="0" u="none" strike="noStrike" kern="1200" cap="none" spc="0" normalizeH="0" baseline="0" noProof="0">
                <a:ln>
                  <a:noFill/>
                </a:ln>
                <a:solidFill>
                  <a:srgbClr val="003770"/>
                </a:solidFill>
                <a:effectLst/>
                <a:uLnTx/>
                <a:uFillTx/>
                <a:latin typeface="Arial Black"/>
                <a:ea typeface="Arial Black"/>
                <a:cs typeface="Arial Black"/>
                <a:sym typeface="Arial Black"/>
              </a:rPr>
              <a:t>Entidad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4" name="Google Shape;334;p28"/>
          <p:cNvSpPr txBox="1"/>
          <p:nvPr/>
        </p:nvSpPr>
        <p:spPr>
          <a:xfrm>
            <a:off x="8709247" y="1376985"/>
            <a:ext cx="1161537" cy="5620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770"/>
              </a:buClr>
              <a:buSzPts val="2400"/>
              <a:buFont typeface="Arial Black"/>
              <a:buNone/>
              <a:tabLst/>
              <a:defRPr/>
            </a:pPr>
            <a:r>
              <a:rPr kumimoji="0" lang="es-CO" sz="2400" b="1" i="0" u="none" strike="noStrike" kern="1200" cap="none" spc="0" normalizeH="0" baseline="0" noProof="0">
                <a:ln>
                  <a:noFill/>
                </a:ln>
                <a:solidFill>
                  <a:srgbClr val="003770"/>
                </a:solidFill>
                <a:effectLst/>
                <a:uLnTx/>
                <a:uFillTx/>
                <a:latin typeface="Arial Black"/>
                <a:ea typeface="Arial Black"/>
                <a:cs typeface="Arial Black"/>
                <a:sym typeface="Arial Black"/>
              </a:rPr>
              <a:t>Año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5" name="Google Shape;335;p28"/>
          <p:cNvSpPr txBox="1"/>
          <p:nvPr/>
        </p:nvSpPr>
        <p:spPr>
          <a:xfrm>
            <a:off x="5896586" y="1367621"/>
            <a:ext cx="1685426" cy="5620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770"/>
              </a:buClr>
              <a:buSzPts val="2400"/>
              <a:buFont typeface="Arial Black"/>
              <a:buNone/>
              <a:tabLst/>
              <a:defRPr/>
            </a:pPr>
            <a:r>
              <a:rPr kumimoji="0" lang="es-CO" sz="2400" b="1" i="0" u="none" strike="noStrike" kern="1200" cap="none" spc="0" normalizeH="0" baseline="0" noProof="0">
                <a:ln>
                  <a:noFill/>
                </a:ln>
                <a:solidFill>
                  <a:srgbClr val="003770"/>
                </a:solidFill>
                <a:effectLst/>
                <a:uLnTx/>
                <a:uFillTx/>
                <a:latin typeface="Arial Black"/>
                <a:ea typeface="Arial Black"/>
                <a:cs typeface="Arial Black"/>
                <a:sym typeface="Arial Black"/>
              </a:rPr>
              <a:t>Proyecto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6" name="Google Shape;336;p28"/>
          <p:cNvSpPr/>
          <p:nvPr/>
        </p:nvSpPr>
        <p:spPr>
          <a:xfrm>
            <a:off x="4840828" y="2720915"/>
            <a:ext cx="223557" cy="243880"/>
          </a:xfrm>
          <a:prstGeom prst="chevron">
            <a:avLst>
              <a:gd name="adj" fmla="val 50000"/>
            </a:avLst>
          </a:prstGeom>
          <a:solidFill>
            <a:srgbClr val="003770"/>
          </a:solidFill>
          <a:ln w="25400" cap="flat" cmpd="sng">
            <a:solidFill>
              <a:srgbClr val="00377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" name="Google Shape;337;p28"/>
          <p:cNvSpPr/>
          <p:nvPr/>
        </p:nvSpPr>
        <p:spPr>
          <a:xfrm>
            <a:off x="5064385" y="2720915"/>
            <a:ext cx="223557" cy="243880"/>
          </a:xfrm>
          <a:prstGeom prst="chevron">
            <a:avLst>
              <a:gd name="adj" fmla="val 50000"/>
            </a:avLst>
          </a:prstGeom>
          <a:solidFill>
            <a:srgbClr val="538CD5"/>
          </a:solidFill>
          <a:ln w="25400" cap="flat" cmpd="sng">
            <a:solidFill>
              <a:srgbClr val="538CD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8" name="Google Shape;338;p28"/>
          <p:cNvSpPr txBox="1"/>
          <p:nvPr/>
        </p:nvSpPr>
        <p:spPr>
          <a:xfrm>
            <a:off x="5347545" y="2669910"/>
            <a:ext cx="3312368" cy="656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000"/>
              <a:buFont typeface="Arial"/>
              <a:buNone/>
              <a:tabLst/>
              <a:defRPr/>
            </a:pP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Plan Prospectivo Comuna 6, 7 y 14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9" name="Google Shape;339;p28"/>
          <p:cNvSpPr txBox="1"/>
          <p:nvPr/>
        </p:nvSpPr>
        <p:spPr>
          <a:xfrm>
            <a:off x="8648460" y="2594011"/>
            <a:ext cx="1602659" cy="427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000"/>
              <a:buFont typeface="Arial"/>
              <a:buNone/>
              <a:tabLst/>
              <a:defRPr/>
            </a:pP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2016, 2007, 2011 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40" name="Google Shape;340;p28"/>
          <p:cNvCxnSpPr/>
          <p:nvPr/>
        </p:nvCxnSpPr>
        <p:spPr>
          <a:xfrm>
            <a:off x="2733029" y="3385008"/>
            <a:ext cx="7317462" cy="0"/>
          </a:xfrm>
          <a:prstGeom prst="straightConnector1">
            <a:avLst/>
          </a:prstGeom>
          <a:noFill/>
          <a:ln w="38100" cap="flat" cmpd="sng">
            <a:solidFill>
              <a:srgbClr val="00377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41" name="Google Shape;341;p28"/>
          <p:cNvPicPr preferRelativeResize="0"/>
          <p:nvPr/>
        </p:nvPicPr>
        <p:blipFill rotWithShape="1">
          <a:blip r:embed="rId3">
            <a:alphaModFix/>
          </a:blip>
          <a:srcRect l="42782"/>
          <a:stretch/>
        </p:blipFill>
        <p:spPr>
          <a:xfrm>
            <a:off x="2846635" y="3748580"/>
            <a:ext cx="1900209" cy="824319"/>
          </a:xfrm>
          <a:prstGeom prst="rect">
            <a:avLst/>
          </a:prstGeom>
          <a:noFill/>
          <a:ln>
            <a:noFill/>
          </a:ln>
        </p:spPr>
      </p:pic>
      <p:sp>
        <p:nvSpPr>
          <p:cNvPr id="342" name="Google Shape;342;p28"/>
          <p:cNvSpPr/>
          <p:nvPr/>
        </p:nvSpPr>
        <p:spPr>
          <a:xfrm>
            <a:off x="4840828" y="3664996"/>
            <a:ext cx="223557" cy="243880"/>
          </a:xfrm>
          <a:prstGeom prst="chevron">
            <a:avLst>
              <a:gd name="adj" fmla="val 50000"/>
            </a:avLst>
          </a:prstGeom>
          <a:solidFill>
            <a:srgbClr val="003770"/>
          </a:solidFill>
          <a:ln w="25400" cap="flat" cmpd="sng">
            <a:solidFill>
              <a:srgbClr val="00377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3" name="Google Shape;343;p28"/>
          <p:cNvSpPr/>
          <p:nvPr/>
        </p:nvSpPr>
        <p:spPr>
          <a:xfrm>
            <a:off x="5064385" y="3664996"/>
            <a:ext cx="223557" cy="243880"/>
          </a:xfrm>
          <a:prstGeom prst="chevron">
            <a:avLst>
              <a:gd name="adj" fmla="val 50000"/>
            </a:avLst>
          </a:prstGeom>
          <a:solidFill>
            <a:srgbClr val="538CD5"/>
          </a:solidFill>
          <a:ln w="25400" cap="flat" cmpd="sng">
            <a:solidFill>
              <a:srgbClr val="538CD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4" name="Google Shape;344;p28"/>
          <p:cNvSpPr txBox="1"/>
          <p:nvPr/>
        </p:nvSpPr>
        <p:spPr>
          <a:xfrm>
            <a:off x="5347545" y="3487421"/>
            <a:ext cx="3312368" cy="670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000"/>
              <a:buFont typeface="Arial"/>
              <a:buNone/>
              <a:tabLst/>
              <a:defRPr/>
            </a:pP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Plan Decenal de Equidad de Género 2012 - 2022 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5" name="Google Shape;345;p28"/>
          <p:cNvSpPr txBox="1"/>
          <p:nvPr/>
        </p:nvSpPr>
        <p:spPr>
          <a:xfrm>
            <a:off x="8729538" y="3585241"/>
            <a:ext cx="794888" cy="328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000"/>
              <a:buFont typeface="Arial"/>
              <a:buNone/>
              <a:tabLst/>
              <a:defRPr/>
            </a:pP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2014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46" name="Google Shape;346;p28"/>
          <p:cNvCxnSpPr/>
          <p:nvPr/>
        </p:nvCxnSpPr>
        <p:spPr>
          <a:xfrm>
            <a:off x="2733029" y="4753160"/>
            <a:ext cx="7317462" cy="0"/>
          </a:xfrm>
          <a:prstGeom prst="straightConnector1">
            <a:avLst/>
          </a:prstGeom>
          <a:noFill/>
          <a:ln w="38100" cap="flat" cmpd="sng">
            <a:solidFill>
              <a:srgbClr val="00377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47" name="Google Shape;347;p28"/>
          <p:cNvSpPr/>
          <p:nvPr/>
        </p:nvSpPr>
        <p:spPr>
          <a:xfrm>
            <a:off x="4827385" y="5011909"/>
            <a:ext cx="223557" cy="243880"/>
          </a:xfrm>
          <a:prstGeom prst="chevron">
            <a:avLst>
              <a:gd name="adj" fmla="val 50000"/>
            </a:avLst>
          </a:prstGeom>
          <a:solidFill>
            <a:srgbClr val="003770"/>
          </a:solidFill>
          <a:ln w="25400" cap="flat" cmpd="sng">
            <a:solidFill>
              <a:srgbClr val="00377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8" name="Google Shape;348;p28"/>
          <p:cNvSpPr/>
          <p:nvPr/>
        </p:nvSpPr>
        <p:spPr>
          <a:xfrm>
            <a:off x="5050942" y="5011909"/>
            <a:ext cx="223557" cy="243880"/>
          </a:xfrm>
          <a:prstGeom prst="chevron">
            <a:avLst>
              <a:gd name="adj" fmla="val 50000"/>
            </a:avLst>
          </a:prstGeom>
          <a:solidFill>
            <a:srgbClr val="538CD5"/>
          </a:solidFill>
          <a:ln w="25400" cap="flat" cmpd="sng">
            <a:solidFill>
              <a:srgbClr val="538CD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9" name="Google Shape;349;p28"/>
          <p:cNvSpPr txBox="1"/>
          <p:nvPr/>
        </p:nvSpPr>
        <p:spPr>
          <a:xfrm>
            <a:off x="5334102" y="4955922"/>
            <a:ext cx="3312368" cy="3474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000"/>
              <a:buFont typeface="Arial"/>
              <a:buNone/>
              <a:tabLst/>
              <a:defRPr/>
            </a:pP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Plan Estratégico, Económico y Plan de Marketing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0" name="Google Shape;350;p28"/>
          <p:cNvSpPr txBox="1"/>
          <p:nvPr/>
        </p:nvSpPr>
        <p:spPr>
          <a:xfrm>
            <a:off x="8729538" y="5079889"/>
            <a:ext cx="794888" cy="328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000"/>
              <a:buFont typeface="Arial"/>
              <a:buNone/>
              <a:tabLst/>
              <a:defRPr/>
            </a:pP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2015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51" name="Google Shape;351;p28"/>
          <p:cNvCxnSpPr/>
          <p:nvPr/>
        </p:nvCxnSpPr>
        <p:spPr>
          <a:xfrm>
            <a:off x="2733029" y="5839752"/>
            <a:ext cx="7317462" cy="0"/>
          </a:xfrm>
          <a:prstGeom prst="straightConnector1">
            <a:avLst/>
          </a:prstGeom>
          <a:noFill/>
          <a:ln w="38100" cap="flat" cmpd="sng">
            <a:solidFill>
              <a:srgbClr val="00377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52" name="Google Shape;352;p28"/>
          <p:cNvSpPr/>
          <p:nvPr/>
        </p:nvSpPr>
        <p:spPr>
          <a:xfrm>
            <a:off x="4741790" y="6270035"/>
            <a:ext cx="223557" cy="243880"/>
          </a:xfrm>
          <a:prstGeom prst="chevron">
            <a:avLst>
              <a:gd name="adj" fmla="val 50000"/>
            </a:avLst>
          </a:prstGeom>
          <a:solidFill>
            <a:srgbClr val="003770"/>
          </a:solidFill>
          <a:ln w="25400" cap="flat" cmpd="sng">
            <a:solidFill>
              <a:srgbClr val="00377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3" name="Google Shape;353;p28"/>
          <p:cNvSpPr/>
          <p:nvPr/>
        </p:nvSpPr>
        <p:spPr>
          <a:xfrm>
            <a:off x="4965347" y="6270035"/>
            <a:ext cx="223557" cy="243880"/>
          </a:xfrm>
          <a:prstGeom prst="chevron">
            <a:avLst>
              <a:gd name="adj" fmla="val 50000"/>
            </a:avLst>
          </a:prstGeom>
          <a:solidFill>
            <a:srgbClr val="538CD5"/>
          </a:solidFill>
          <a:ln w="25400" cap="flat" cmpd="sng">
            <a:solidFill>
              <a:srgbClr val="538CD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4" name="Google Shape;354;p28"/>
          <p:cNvSpPr txBox="1"/>
          <p:nvPr/>
        </p:nvSpPr>
        <p:spPr>
          <a:xfrm>
            <a:off x="5235187" y="6086455"/>
            <a:ext cx="3411283" cy="427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000"/>
              <a:buFont typeface="Arial"/>
              <a:buNone/>
              <a:tabLst/>
              <a:defRPr/>
            </a:pP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Lineamientos para la mejora de capacidades en el territorio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5" name="Google Shape;355;p28"/>
          <p:cNvSpPr txBox="1"/>
          <p:nvPr/>
        </p:nvSpPr>
        <p:spPr>
          <a:xfrm>
            <a:off x="8729538" y="6227666"/>
            <a:ext cx="794888" cy="328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000"/>
              <a:buFont typeface="Arial"/>
              <a:buNone/>
              <a:tabLst/>
              <a:defRPr/>
            </a:pP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2015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6" name="Google Shape;356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39850" y="4756648"/>
            <a:ext cx="797810" cy="105556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7" name="Google Shape;357;p2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843752" y="2056194"/>
            <a:ext cx="1790006" cy="1217467"/>
          </a:xfrm>
          <a:prstGeom prst="rect">
            <a:avLst/>
          </a:prstGeom>
          <a:noFill/>
          <a:ln>
            <a:noFill/>
          </a:ln>
        </p:spPr>
      </p:pic>
      <p:sp>
        <p:nvSpPr>
          <p:cNvPr id="358" name="Google Shape;358;p28"/>
          <p:cNvSpPr/>
          <p:nvPr/>
        </p:nvSpPr>
        <p:spPr>
          <a:xfrm>
            <a:off x="4850850" y="4259286"/>
            <a:ext cx="223557" cy="243880"/>
          </a:xfrm>
          <a:prstGeom prst="chevron">
            <a:avLst>
              <a:gd name="adj" fmla="val 50000"/>
            </a:avLst>
          </a:prstGeom>
          <a:solidFill>
            <a:srgbClr val="003770"/>
          </a:solidFill>
          <a:ln w="25400" cap="flat" cmpd="sng">
            <a:solidFill>
              <a:srgbClr val="00377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" name="Google Shape;359;p28"/>
          <p:cNvSpPr/>
          <p:nvPr/>
        </p:nvSpPr>
        <p:spPr>
          <a:xfrm>
            <a:off x="5074407" y="4259286"/>
            <a:ext cx="223557" cy="243880"/>
          </a:xfrm>
          <a:prstGeom prst="chevron">
            <a:avLst>
              <a:gd name="adj" fmla="val 50000"/>
            </a:avLst>
          </a:prstGeom>
          <a:solidFill>
            <a:srgbClr val="538CD5"/>
          </a:solidFill>
          <a:ln w="25400" cap="flat" cmpd="sng">
            <a:solidFill>
              <a:srgbClr val="538CD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0" name="Google Shape;360;p28"/>
          <p:cNvSpPr txBox="1"/>
          <p:nvPr/>
        </p:nvSpPr>
        <p:spPr>
          <a:xfrm>
            <a:off x="5357567" y="4221568"/>
            <a:ext cx="3312368" cy="389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000"/>
              <a:buFont typeface="Arial"/>
              <a:buNone/>
              <a:tabLst/>
              <a:defRPr/>
            </a:pP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Plan Estratégico Territorial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1" name="Google Shape;361;p28"/>
          <p:cNvSpPr txBox="1"/>
          <p:nvPr/>
        </p:nvSpPr>
        <p:spPr>
          <a:xfrm>
            <a:off x="8729538" y="4174548"/>
            <a:ext cx="794888" cy="328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000"/>
              <a:buFont typeface="Arial"/>
              <a:buNone/>
              <a:tabLst/>
              <a:defRPr/>
            </a:pP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2015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2" name="Google Shape;362;p2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036410" y="5863903"/>
            <a:ext cx="1214509" cy="8252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76702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29"/>
          <p:cNvSpPr/>
          <p:nvPr/>
        </p:nvSpPr>
        <p:spPr>
          <a:xfrm>
            <a:off x="911424" y="37667"/>
            <a:ext cx="4392488" cy="943061"/>
          </a:xfrm>
          <a:prstGeom prst="homePlate">
            <a:avLst>
              <a:gd name="adj" fmla="val 50000"/>
            </a:avLst>
          </a:prstGeom>
          <a:solidFill>
            <a:schemeClr val="lt1"/>
          </a:solidFill>
          <a:ln w="25400" cap="flat" cmpd="sng">
            <a:solidFill>
              <a:srgbClr val="00377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8" name="Google Shape;368;p29"/>
          <p:cNvSpPr/>
          <p:nvPr/>
        </p:nvSpPr>
        <p:spPr>
          <a:xfrm>
            <a:off x="4736583" y="36157"/>
            <a:ext cx="567329" cy="943061"/>
          </a:xfrm>
          <a:prstGeom prst="chevron">
            <a:avLst>
              <a:gd name="adj" fmla="val 50000"/>
            </a:avLst>
          </a:prstGeom>
          <a:solidFill>
            <a:srgbClr val="003770"/>
          </a:solidFill>
          <a:ln w="25400" cap="flat" cmpd="sng">
            <a:solidFill>
              <a:srgbClr val="00377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9" name="Google Shape;369;p29"/>
          <p:cNvSpPr txBox="1"/>
          <p:nvPr/>
        </p:nvSpPr>
        <p:spPr>
          <a:xfrm>
            <a:off x="911425" y="94810"/>
            <a:ext cx="4248472" cy="8859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770"/>
              </a:buClr>
              <a:buSzPts val="2300"/>
              <a:buFont typeface="Arial Black"/>
              <a:buNone/>
              <a:tabLst/>
              <a:defRPr/>
            </a:pPr>
            <a:r>
              <a:rPr kumimoji="0" lang="es-CO" sz="2300" b="1" i="0" u="none" strike="noStrike" kern="1200" cap="none" spc="0" normalizeH="0" baseline="0" noProof="0" dirty="0">
                <a:ln>
                  <a:noFill/>
                </a:ln>
                <a:solidFill>
                  <a:srgbClr val="003770"/>
                </a:solidFill>
                <a:effectLst/>
                <a:uLnTx/>
                <a:uFillTx/>
                <a:latin typeface="Arial Black"/>
                <a:ea typeface="Arial Black"/>
                <a:cs typeface="Arial Black"/>
                <a:sym typeface="Arial Black"/>
              </a:rPr>
              <a:t>Planes Prospectivos (2)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770"/>
              </a:buClr>
              <a:buSzPts val="2300"/>
              <a:buFont typeface="Arial Black"/>
              <a:buNone/>
              <a:tabLst/>
              <a:defRPr/>
            </a:pPr>
            <a:r>
              <a:rPr kumimoji="0" lang="es-CO" sz="2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770"/>
                </a:solidFill>
                <a:effectLst/>
                <a:uLnTx/>
                <a:uFillTx/>
                <a:latin typeface="Arial Black"/>
                <a:ea typeface="Arial Black"/>
                <a:cs typeface="Arial Black"/>
                <a:sym typeface="Arial Black"/>
              </a:rPr>
              <a:t>Organizacionales/sector</a:t>
            </a:r>
            <a:endParaRPr kumimoji="0" sz="2300" b="1" i="0" u="none" strike="noStrike" kern="1200" cap="none" spc="0" normalizeH="0" baseline="0" noProof="0" dirty="0">
              <a:ln>
                <a:noFill/>
              </a:ln>
              <a:solidFill>
                <a:srgbClr val="003770"/>
              </a:solidFill>
              <a:effectLst/>
              <a:uLnTx/>
              <a:uFillTx/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370" name="Google Shape;370;p29"/>
          <p:cNvSpPr/>
          <p:nvPr/>
        </p:nvSpPr>
        <p:spPr>
          <a:xfrm>
            <a:off x="1645735" y="1105227"/>
            <a:ext cx="45719" cy="785782"/>
          </a:xfrm>
          <a:prstGeom prst="flowChartProcess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1" name="Google Shape;371;p29"/>
          <p:cNvSpPr/>
          <p:nvPr/>
        </p:nvSpPr>
        <p:spPr>
          <a:xfrm flipH="1">
            <a:off x="1529898" y="1043643"/>
            <a:ext cx="66689" cy="702227"/>
          </a:xfrm>
          <a:prstGeom prst="flowChartProcess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2" name="Google Shape;372;p29"/>
          <p:cNvSpPr/>
          <p:nvPr/>
        </p:nvSpPr>
        <p:spPr>
          <a:xfrm>
            <a:off x="7109265" y="524901"/>
            <a:ext cx="45719" cy="785782"/>
          </a:xfrm>
          <a:prstGeom prst="flowChartProcess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3" name="Google Shape;373;p29"/>
          <p:cNvSpPr/>
          <p:nvPr/>
        </p:nvSpPr>
        <p:spPr>
          <a:xfrm flipH="1">
            <a:off x="6993428" y="463317"/>
            <a:ext cx="66689" cy="702227"/>
          </a:xfrm>
          <a:prstGeom prst="flowChartProcess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4" name="Google Shape;374;p29"/>
          <p:cNvSpPr txBox="1"/>
          <p:nvPr/>
        </p:nvSpPr>
        <p:spPr>
          <a:xfrm>
            <a:off x="2821681" y="993429"/>
            <a:ext cx="1582154" cy="5620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770"/>
              </a:buClr>
              <a:buSzPts val="2400"/>
              <a:buFont typeface="Arial Black"/>
              <a:buNone/>
              <a:tabLst/>
              <a:defRPr/>
            </a:pPr>
            <a:r>
              <a:rPr kumimoji="0" lang="es-CO" sz="2400" b="1" i="0" u="none" strike="noStrike" kern="1200" cap="none" spc="0" normalizeH="0" baseline="0" noProof="0" dirty="0">
                <a:ln>
                  <a:noFill/>
                </a:ln>
                <a:solidFill>
                  <a:srgbClr val="003770"/>
                </a:solidFill>
                <a:effectLst/>
                <a:uLnTx/>
                <a:uFillTx/>
                <a:latin typeface="Arial Black"/>
                <a:ea typeface="Arial Black"/>
                <a:cs typeface="Arial Black"/>
                <a:sym typeface="Arial Black"/>
              </a:rPr>
              <a:t>Entidad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5" name="Google Shape;375;p29"/>
          <p:cNvSpPr txBox="1"/>
          <p:nvPr/>
        </p:nvSpPr>
        <p:spPr>
          <a:xfrm>
            <a:off x="10013267" y="1029646"/>
            <a:ext cx="1161537" cy="5620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770"/>
              </a:buClr>
              <a:buSzPts val="2400"/>
              <a:buFont typeface="Arial Black"/>
              <a:buNone/>
              <a:tabLst/>
              <a:defRPr/>
            </a:pPr>
            <a:r>
              <a:rPr kumimoji="0" lang="es-CO" sz="2400" b="1" i="0" u="none" strike="noStrike" kern="1200" cap="none" spc="0" normalizeH="0" baseline="0" noProof="0" dirty="0">
                <a:ln>
                  <a:noFill/>
                </a:ln>
                <a:solidFill>
                  <a:srgbClr val="003770"/>
                </a:solidFill>
                <a:effectLst/>
                <a:uLnTx/>
                <a:uFillTx/>
                <a:latin typeface="Arial Black"/>
                <a:ea typeface="Arial Black"/>
                <a:cs typeface="Arial Black"/>
                <a:sym typeface="Arial Black"/>
              </a:rPr>
              <a:t>Año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6" name="Google Shape;376;p29"/>
          <p:cNvSpPr txBox="1"/>
          <p:nvPr/>
        </p:nvSpPr>
        <p:spPr>
          <a:xfrm>
            <a:off x="5731611" y="1020282"/>
            <a:ext cx="1685426" cy="5620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770"/>
              </a:buClr>
              <a:buSzPts val="2400"/>
              <a:buFont typeface="Arial Black"/>
              <a:buNone/>
              <a:tabLst/>
              <a:defRPr/>
            </a:pPr>
            <a:r>
              <a:rPr kumimoji="0" lang="es-CO" sz="2400" b="1" i="0" u="none" strike="noStrike" kern="1200" cap="none" spc="0" normalizeH="0" baseline="0" noProof="0">
                <a:ln>
                  <a:noFill/>
                </a:ln>
                <a:solidFill>
                  <a:srgbClr val="003770"/>
                </a:solidFill>
                <a:effectLst/>
                <a:uLnTx/>
                <a:uFillTx/>
                <a:latin typeface="Arial Black"/>
                <a:ea typeface="Arial Black"/>
                <a:cs typeface="Arial Black"/>
                <a:sym typeface="Arial Black"/>
              </a:rPr>
              <a:t>Proyecto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7" name="Google Shape;377;p29"/>
          <p:cNvSpPr/>
          <p:nvPr/>
        </p:nvSpPr>
        <p:spPr>
          <a:xfrm>
            <a:off x="2855635" y="1609368"/>
            <a:ext cx="8280924" cy="3272494"/>
          </a:xfrm>
          <a:prstGeom prst="rect">
            <a:avLst/>
          </a:prstGeom>
          <a:noFill/>
          <a:ln w="25400" cap="flat" cmpd="sng">
            <a:solidFill>
              <a:srgbClr val="00377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8" name="Google Shape;378;p29"/>
          <p:cNvSpPr/>
          <p:nvPr/>
        </p:nvSpPr>
        <p:spPr>
          <a:xfrm flipH="1">
            <a:off x="4543831" y="2121834"/>
            <a:ext cx="198075" cy="198482"/>
          </a:xfrm>
          <a:prstGeom prst="chevron">
            <a:avLst>
              <a:gd name="adj" fmla="val 50000"/>
            </a:avLst>
          </a:prstGeom>
          <a:solidFill>
            <a:srgbClr val="003770"/>
          </a:solidFill>
          <a:ln w="25400" cap="flat" cmpd="sng">
            <a:solidFill>
              <a:srgbClr val="00377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9" name="Google Shape;379;p29"/>
          <p:cNvSpPr/>
          <p:nvPr/>
        </p:nvSpPr>
        <p:spPr>
          <a:xfrm flipH="1">
            <a:off x="4767388" y="2121834"/>
            <a:ext cx="198075" cy="198482"/>
          </a:xfrm>
          <a:prstGeom prst="chevron">
            <a:avLst>
              <a:gd name="adj" fmla="val 50000"/>
            </a:avLst>
          </a:prstGeom>
          <a:solidFill>
            <a:srgbClr val="538CD5"/>
          </a:solidFill>
          <a:ln w="25400" cap="flat" cmpd="sng">
            <a:solidFill>
              <a:srgbClr val="538CD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0" name="Google Shape;380;p29"/>
          <p:cNvSpPr txBox="1">
            <a:spLocks noGrp="1"/>
          </p:cNvSpPr>
          <p:nvPr>
            <p:ph type="body" idx="1"/>
          </p:nvPr>
        </p:nvSpPr>
        <p:spPr>
          <a:xfrm>
            <a:off x="5025066" y="1940274"/>
            <a:ext cx="4667954" cy="3474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s-CO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Agenda Retos de Desarrollo</a:t>
            </a: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1" name="Google Shape;381;p29"/>
          <p:cNvSpPr txBox="1"/>
          <p:nvPr/>
        </p:nvSpPr>
        <p:spPr>
          <a:xfrm>
            <a:off x="9691472" y="2103873"/>
            <a:ext cx="1805128" cy="363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000"/>
              <a:buFont typeface="Arial"/>
              <a:buNone/>
              <a:tabLst/>
              <a:defRPr/>
            </a:pPr>
            <a:r>
              <a:rPr kumimoji="0" lang="es-CO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2015 - 2016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82" name="Google Shape;382;p29"/>
          <p:cNvCxnSpPr/>
          <p:nvPr/>
        </p:nvCxnSpPr>
        <p:spPr>
          <a:xfrm>
            <a:off x="2837780" y="2701498"/>
            <a:ext cx="7317462" cy="0"/>
          </a:xfrm>
          <a:prstGeom prst="straightConnector1">
            <a:avLst/>
          </a:prstGeom>
          <a:noFill/>
          <a:ln w="38100" cap="flat" cmpd="sng">
            <a:solidFill>
              <a:srgbClr val="00377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83" name="Google Shape;383;p29"/>
          <p:cNvSpPr/>
          <p:nvPr/>
        </p:nvSpPr>
        <p:spPr>
          <a:xfrm flipH="1">
            <a:off x="4567615" y="3003749"/>
            <a:ext cx="198075" cy="198482"/>
          </a:xfrm>
          <a:prstGeom prst="chevron">
            <a:avLst>
              <a:gd name="adj" fmla="val 50000"/>
            </a:avLst>
          </a:prstGeom>
          <a:solidFill>
            <a:srgbClr val="003770"/>
          </a:solidFill>
          <a:ln w="25400" cap="flat" cmpd="sng">
            <a:solidFill>
              <a:srgbClr val="00377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4" name="Google Shape;384;p29"/>
          <p:cNvSpPr/>
          <p:nvPr/>
        </p:nvSpPr>
        <p:spPr>
          <a:xfrm flipH="1">
            <a:off x="4791172" y="3003749"/>
            <a:ext cx="198075" cy="198482"/>
          </a:xfrm>
          <a:prstGeom prst="chevron">
            <a:avLst>
              <a:gd name="adj" fmla="val 50000"/>
            </a:avLst>
          </a:prstGeom>
          <a:solidFill>
            <a:srgbClr val="538CD5"/>
          </a:solidFill>
          <a:ln w="25400" cap="flat" cmpd="sng">
            <a:solidFill>
              <a:srgbClr val="538CD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5" name="Google Shape;385;p29"/>
          <p:cNvSpPr txBox="1"/>
          <p:nvPr/>
        </p:nvSpPr>
        <p:spPr>
          <a:xfrm>
            <a:off x="5048850" y="2695618"/>
            <a:ext cx="4667954" cy="670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000"/>
              <a:buFont typeface="Arial"/>
              <a:buNone/>
              <a:tabLst/>
              <a:defRPr/>
            </a:pPr>
            <a:r>
              <a:rPr kumimoji="0" lang="es-CO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Plan Prospectiva para Unidad Administrativa de Organizaciones Solidarias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6" name="Google Shape;386;p29"/>
          <p:cNvSpPr txBox="1"/>
          <p:nvPr/>
        </p:nvSpPr>
        <p:spPr>
          <a:xfrm>
            <a:off x="9932622" y="2956156"/>
            <a:ext cx="794888" cy="328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000"/>
              <a:buFont typeface="Arial"/>
              <a:buNone/>
              <a:tabLst/>
              <a:defRPr/>
            </a:pP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2015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87" name="Google Shape;387;p29"/>
          <p:cNvCxnSpPr/>
          <p:nvPr/>
        </p:nvCxnSpPr>
        <p:spPr>
          <a:xfrm>
            <a:off x="2855635" y="3925634"/>
            <a:ext cx="7317462" cy="0"/>
          </a:xfrm>
          <a:prstGeom prst="straightConnector1">
            <a:avLst/>
          </a:prstGeom>
          <a:noFill/>
          <a:ln w="38100" cap="flat" cmpd="sng">
            <a:solidFill>
              <a:srgbClr val="00377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88" name="Google Shape;388;p29"/>
          <p:cNvSpPr/>
          <p:nvPr/>
        </p:nvSpPr>
        <p:spPr>
          <a:xfrm flipH="1">
            <a:off x="4530371" y="4203836"/>
            <a:ext cx="198075" cy="198482"/>
          </a:xfrm>
          <a:prstGeom prst="chevron">
            <a:avLst>
              <a:gd name="adj" fmla="val 50000"/>
            </a:avLst>
          </a:prstGeom>
          <a:solidFill>
            <a:srgbClr val="003770"/>
          </a:solidFill>
          <a:ln w="25400" cap="flat" cmpd="sng">
            <a:solidFill>
              <a:srgbClr val="00377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9" name="Google Shape;389;p29"/>
          <p:cNvSpPr/>
          <p:nvPr/>
        </p:nvSpPr>
        <p:spPr>
          <a:xfrm flipH="1">
            <a:off x="4753928" y="4203836"/>
            <a:ext cx="198075" cy="198482"/>
          </a:xfrm>
          <a:prstGeom prst="chevron">
            <a:avLst>
              <a:gd name="adj" fmla="val 50000"/>
            </a:avLst>
          </a:prstGeom>
          <a:solidFill>
            <a:srgbClr val="538CD5"/>
          </a:solidFill>
          <a:ln w="25400" cap="flat" cmpd="sng">
            <a:solidFill>
              <a:srgbClr val="538CD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0" name="Google Shape;390;p29"/>
          <p:cNvSpPr txBox="1"/>
          <p:nvPr/>
        </p:nvSpPr>
        <p:spPr>
          <a:xfrm>
            <a:off x="5014780" y="3997642"/>
            <a:ext cx="4667954" cy="3474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000"/>
              <a:buFont typeface="Arial"/>
              <a:buNone/>
              <a:tabLst/>
              <a:defRPr/>
            </a:pPr>
            <a:r>
              <a:rPr kumimoji="0" lang="es-CO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Plan Prospectivo para el Sistema Logístico de carga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1" name="Google Shape;391;p29"/>
          <p:cNvSpPr txBox="1"/>
          <p:nvPr/>
        </p:nvSpPr>
        <p:spPr>
          <a:xfrm>
            <a:off x="9844321" y="4119448"/>
            <a:ext cx="794888" cy="328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000"/>
              <a:buFont typeface="Arial"/>
              <a:buNone/>
              <a:tabLst/>
              <a:defRPr/>
            </a:pPr>
            <a:r>
              <a:rPr kumimoji="0" lang="es-CO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2014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2" name="Google Shape;392;p29"/>
          <p:cNvPicPr preferRelativeResize="0"/>
          <p:nvPr/>
        </p:nvPicPr>
        <p:blipFill rotWithShape="1">
          <a:blip r:embed="rId3">
            <a:alphaModFix/>
          </a:blip>
          <a:srcRect b="18422"/>
          <a:stretch/>
        </p:blipFill>
        <p:spPr>
          <a:xfrm>
            <a:off x="3275196" y="1691639"/>
            <a:ext cx="908383" cy="880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93" name="Google Shape;393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53756" y="2937777"/>
            <a:ext cx="1634804" cy="469482"/>
          </a:xfrm>
          <a:prstGeom prst="rect">
            <a:avLst/>
          </a:prstGeom>
          <a:noFill/>
          <a:ln>
            <a:noFill/>
          </a:ln>
        </p:spPr>
      </p:pic>
      <p:pic>
        <p:nvPicPr>
          <p:cNvPr id="394" name="Google Shape;394;p29"/>
          <p:cNvPicPr preferRelativeResize="0"/>
          <p:nvPr/>
        </p:nvPicPr>
        <p:blipFill rotWithShape="1">
          <a:blip r:embed="rId5">
            <a:alphaModFix/>
          </a:blip>
          <a:srcRect r="43111"/>
          <a:stretch/>
        </p:blipFill>
        <p:spPr>
          <a:xfrm>
            <a:off x="2991892" y="3997642"/>
            <a:ext cx="1450425" cy="667891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88;p29"/>
          <p:cNvSpPr/>
          <p:nvPr/>
        </p:nvSpPr>
        <p:spPr>
          <a:xfrm flipH="1">
            <a:off x="4553358" y="5272388"/>
            <a:ext cx="198075" cy="198482"/>
          </a:xfrm>
          <a:prstGeom prst="chevron">
            <a:avLst>
              <a:gd name="adj" fmla="val 50000"/>
            </a:avLst>
          </a:prstGeom>
          <a:solidFill>
            <a:srgbClr val="003770"/>
          </a:solidFill>
          <a:ln w="25400" cap="flat" cmpd="sng">
            <a:solidFill>
              <a:srgbClr val="00377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90;p29"/>
          <p:cNvSpPr txBox="1"/>
          <p:nvPr/>
        </p:nvSpPr>
        <p:spPr>
          <a:xfrm>
            <a:off x="5037767" y="5066194"/>
            <a:ext cx="4667954" cy="3474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000"/>
              <a:buFont typeface="Arial"/>
              <a:buNone/>
              <a:tabLst/>
              <a:defRPr/>
            </a:pPr>
            <a:r>
              <a:rPr kumimoji="0" lang="es-CO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Diseño Estratégico para el Sector Lácteo del Oriente </a:t>
            </a:r>
            <a:r>
              <a:rPr lang="es-CO" sz="2000" dirty="0" smtClean="0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kumimoji="0" lang="es-CO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nt</a:t>
            </a:r>
            <a:r>
              <a:rPr kumimoji="0" lang="es-CO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.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Google Shape;391;p29"/>
          <p:cNvSpPr txBox="1"/>
          <p:nvPr/>
        </p:nvSpPr>
        <p:spPr>
          <a:xfrm>
            <a:off x="9867308" y="5188000"/>
            <a:ext cx="794888" cy="328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000"/>
              <a:buFont typeface="Arial"/>
              <a:buNone/>
              <a:tabLst/>
              <a:defRPr/>
            </a:pPr>
            <a:r>
              <a:rPr kumimoji="0" lang="es-CO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2018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9;p29"/>
          <p:cNvSpPr/>
          <p:nvPr/>
        </p:nvSpPr>
        <p:spPr>
          <a:xfrm flipH="1">
            <a:off x="4850775" y="5254777"/>
            <a:ext cx="198075" cy="198482"/>
          </a:xfrm>
          <a:prstGeom prst="chevron">
            <a:avLst>
              <a:gd name="adj" fmla="val 50000"/>
            </a:avLst>
          </a:prstGeom>
          <a:solidFill>
            <a:srgbClr val="538CD5"/>
          </a:solidFill>
          <a:ln w="25400" cap="flat" cmpd="sng">
            <a:solidFill>
              <a:srgbClr val="538CD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388;p29"/>
          <p:cNvSpPr/>
          <p:nvPr/>
        </p:nvSpPr>
        <p:spPr>
          <a:xfrm flipH="1">
            <a:off x="4539109" y="5948341"/>
            <a:ext cx="198075" cy="198482"/>
          </a:xfrm>
          <a:prstGeom prst="chevron">
            <a:avLst>
              <a:gd name="adj" fmla="val 50000"/>
            </a:avLst>
          </a:prstGeom>
          <a:solidFill>
            <a:srgbClr val="003770"/>
          </a:solidFill>
          <a:ln w="25400" cap="flat" cmpd="sng">
            <a:solidFill>
              <a:srgbClr val="00377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390;p29"/>
          <p:cNvSpPr txBox="1"/>
          <p:nvPr/>
        </p:nvSpPr>
        <p:spPr>
          <a:xfrm>
            <a:off x="5023518" y="5742147"/>
            <a:ext cx="4667954" cy="3474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000"/>
              <a:buFont typeface="Arial"/>
              <a:buNone/>
              <a:tabLst/>
              <a:defRPr/>
            </a:pPr>
            <a:r>
              <a:rPr kumimoji="0" lang="es-CO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Lineamientos de Política Publica sector Confecciones</a:t>
            </a:r>
            <a:r>
              <a:rPr kumimoji="0" lang="es-CO" sz="2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El Santuario. Y en </a:t>
            </a:r>
            <a:r>
              <a:rPr kumimoji="0" lang="es-CO" sz="2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Rionegro</a:t>
            </a:r>
            <a:r>
              <a:rPr kumimoji="0" lang="es-CO" sz="2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Lineamientos para P.P. en </a:t>
            </a:r>
            <a:r>
              <a:rPr kumimoji="0" lang="es-CO" sz="2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CT&amp;i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Google Shape;391;p29"/>
          <p:cNvSpPr txBox="1"/>
          <p:nvPr/>
        </p:nvSpPr>
        <p:spPr>
          <a:xfrm>
            <a:off x="9716804" y="5863952"/>
            <a:ext cx="1419753" cy="396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000"/>
              <a:buFont typeface="Arial"/>
              <a:buNone/>
              <a:tabLst/>
              <a:defRPr/>
            </a:pPr>
            <a:r>
              <a:rPr kumimoji="0" lang="es-CO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2018-2019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Google Shape;389;p29"/>
          <p:cNvSpPr/>
          <p:nvPr/>
        </p:nvSpPr>
        <p:spPr>
          <a:xfrm flipH="1">
            <a:off x="4836526" y="5930730"/>
            <a:ext cx="198075" cy="198482"/>
          </a:xfrm>
          <a:prstGeom prst="chevron">
            <a:avLst>
              <a:gd name="adj" fmla="val 50000"/>
            </a:avLst>
          </a:prstGeom>
          <a:solidFill>
            <a:srgbClr val="538CD5"/>
          </a:solidFill>
          <a:ln w="25400" cap="flat" cmpd="sng">
            <a:solidFill>
              <a:srgbClr val="538CD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377;p29"/>
          <p:cNvSpPr/>
          <p:nvPr/>
        </p:nvSpPr>
        <p:spPr>
          <a:xfrm>
            <a:off x="2855634" y="2720549"/>
            <a:ext cx="8280923" cy="3021597"/>
          </a:xfrm>
          <a:prstGeom prst="rect">
            <a:avLst/>
          </a:prstGeom>
          <a:noFill/>
          <a:ln w="25400" cap="flat" cmpd="sng">
            <a:solidFill>
              <a:srgbClr val="00377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377;p29"/>
          <p:cNvSpPr/>
          <p:nvPr/>
        </p:nvSpPr>
        <p:spPr>
          <a:xfrm>
            <a:off x="2855639" y="5715328"/>
            <a:ext cx="8280919" cy="1012685"/>
          </a:xfrm>
          <a:prstGeom prst="rect">
            <a:avLst/>
          </a:prstGeom>
          <a:noFill/>
          <a:ln w="25400" cap="flat" cmpd="sng">
            <a:solidFill>
              <a:srgbClr val="00377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27697" y="4935727"/>
            <a:ext cx="1544867" cy="733157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03173" y="5875335"/>
            <a:ext cx="1648275" cy="54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830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30"/>
          <p:cNvSpPr/>
          <p:nvPr/>
        </p:nvSpPr>
        <p:spPr>
          <a:xfrm>
            <a:off x="911423" y="57979"/>
            <a:ext cx="5268825" cy="943061"/>
          </a:xfrm>
          <a:prstGeom prst="homePlate">
            <a:avLst>
              <a:gd name="adj" fmla="val 50000"/>
            </a:avLst>
          </a:prstGeom>
          <a:solidFill>
            <a:schemeClr val="lt1"/>
          </a:solidFill>
          <a:ln w="25400" cap="flat" cmpd="sng">
            <a:solidFill>
              <a:srgbClr val="00377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0" name="Google Shape;400;p30"/>
          <p:cNvSpPr/>
          <p:nvPr/>
        </p:nvSpPr>
        <p:spPr>
          <a:xfrm>
            <a:off x="5630134" y="57978"/>
            <a:ext cx="567329" cy="943061"/>
          </a:xfrm>
          <a:prstGeom prst="chevron">
            <a:avLst>
              <a:gd name="adj" fmla="val 50000"/>
            </a:avLst>
          </a:prstGeom>
          <a:solidFill>
            <a:srgbClr val="003770"/>
          </a:solidFill>
          <a:ln w="25400" cap="flat" cmpd="sng">
            <a:solidFill>
              <a:srgbClr val="00377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1" name="Google Shape;401;p30"/>
          <p:cNvSpPr txBox="1"/>
          <p:nvPr/>
        </p:nvSpPr>
        <p:spPr>
          <a:xfrm>
            <a:off x="911424" y="116632"/>
            <a:ext cx="4985161" cy="8859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770"/>
              </a:buClr>
              <a:buSzPts val="2300"/>
              <a:buFont typeface="Arial Black"/>
              <a:buNone/>
              <a:tabLst/>
              <a:defRPr/>
            </a:pPr>
            <a:r>
              <a:rPr kumimoji="0" lang="es-CO" sz="2300" b="1" i="0" u="none" strike="noStrike" kern="1200" cap="none" spc="0" normalizeH="0" baseline="0" noProof="0">
                <a:ln>
                  <a:noFill/>
                </a:ln>
                <a:solidFill>
                  <a:srgbClr val="003770"/>
                </a:solidFill>
                <a:effectLst/>
                <a:uLnTx/>
                <a:uFillTx/>
                <a:latin typeface="Arial Black"/>
                <a:ea typeface="Arial Black"/>
                <a:cs typeface="Arial Black"/>
                <a:sym typeface="Arial Black"/>
              </a:rPr>
              <a:t>Identificación de Vocaciones Económicas Territoriales</a:t>
            </a:r>
            <a:endParaRPr kumimoji="0" sz="2300" b="1" i="0" u="none" strike="noStrike" kern="1200" cap="none" spc="0" normalizeH="0" baseline="0" noProof="0">
              <a:ln>
                <a:noFill/>
              </a:ln>
              <a:solidFill>
                <a:srgbClr val="003770"/>
              </a:solidFill>
              <a:effectLst/>
              <a:uLnTx/>
              <a:uFillTx/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402" name="Google Shape;402;p30"/>
          <p:cNvSpPr/>
          <p:nvPr/>
        </p:nvSpPr>
        <p:spPr>
          <a:xfrm>
            <a:off x="1645735" y="1262598"/>
            <a:ext cx="45719" cy="785782"/>
          </a:xfrm>
          <a:prstGeom prst="flowChartProcess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3" name="Google Shape;403;p30"/>
          <p:cNvSpPr/>
          <p:nvPr/>
        </p:nvSpPr>
        <p:spPr>
          <a:xfrm flipH="1">
            <a:off x="1529898" y="1201014"/>
            <a:ext cx="66689" cy="702227"/>
          </a:xfrm>
          <a:prstGeom prst="flowChartProcess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4" name="Google Shape;404;p30"/>
          <p:cNvSpPr/>
          <p:nvPr/>
        </p:nvSpPr>
        <p:spPr>
          <a:xfrm>
            <a:off x="7109265" y="1262598"/>
            <a:ext cx="45719" cy="785782"/>
          </a:xfrm>
          <a:prstGeom prst="flowChartProcess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5" name="Google Shape;405;p30"/>
          <p:cNvSpPr/>
          <p:nvPr/>
        </p:nvSpPr>
        <p:spPr>
          <a:xfrm flipH="1">
            <a:off x="6993428" y="1201014"/>
            <a:ext cx="66689" cy="702227"/>
          </a:xfrm>
          <a:prstGeom prst="flowChartProcess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6" name="Google Shape;406;p30"/>
          <p:cNvSpPr txBox="1"/>
          <p:nvPr/>
        </p:nvSpPr>
        <p:spPr>
          <a:xfrm>
            <a:off x="2986656" y="1340768"/>
            <a:ext cx="1582154" cy="5620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770"/>
              </a:buClr>
              <a:buSzPts val="2400"/>
              <a:buFont typeface="Arial Black"/>
              <a:buNone/>
              <a:tabLst/>
              <a:defRPr/>
            </a:pPr>
            <a:r>
              <a:rPr kumimoji="0" lang="es-CO" sz="2400" b="1" i="0" u="none" strike="noStrike" kern="1200" cap="none" spc="0" normalizeH="0" baseline="0" noProof="0">
                <a:ln>
                  <a:noFill/>
                </a:ln>
                <a:solidFill>
                  <a:srgbClr val="003770"/>
                </a:solidFill>
                <a:effectLst/>
                <a:uLnTx/>
                <a:uFillTx/>
                <a:latin typeface="Arial Black"/>
                <a:ea typeface="Arial Black"/>
                <a:cs typeface="Arial Black"/>
                <a:sym typeface="Arial Black"/>
              </a:rPr>
              <a:t>Entidad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7" name="Google Shape;407;p30"/>
          <p:cNvSpPr txBox="1"/>
          <p:nvPr/>
        </p:nvSpPr>
        <p:spPr>
          <a:xfrm>
            <a:off x="8709247" y="1376985"/>
            <a:ext cx="1161537" cy="5620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770"/>
              </a:buClr>
              <a:buSzPts val="2400"/>
              <a:buFont typeface="Arial Black"/>
              <a:buNone/>
              <a:tabLst/>
              <a:defRPr/>
            </a:pPr>
            <a:r>
              <a:rPr kumimoji="0" lang="es-CO" sz="2400" b="1" i="0" u="none" strike="noStrike" kern="1200" cap="none" spc="0" normalizeH="0" baseline="0" noProof="0">
                <a:ln>
                  <a:noFill/>
                </a:ln>
                <a:solidFill>
                  <a:srgbClr val="003770"/>
                </a:solidFill>
                <a:effectLst/>
                <a:uLnTx/>
                <a:uFillTx/>
                <a:latin typeface="Arial Black"/>
                <a:ea typeface="Arial Black"/>
                <a:cs typeface="Arial Black"/>
                <a:sym typeface="Arial Black"/>
              </a:rPr>
              <a:t>Año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8" name="Google Shape;408;p30"/>
          <p:cNvSpPr txBox="1"/>
          <p:nvPr/>
        </p:nvSpPr>
        <p:spPr>
          <a:xfrm>
            <a:off x="5896586" y="1367621"/>
            <a:ext cx="1685426" cy="5620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770"/>
              </a:buClr>
              <a:buSzPts val="2400"/>
              <a:buFont typeface="Arial Black"/>
              <a:buNone/>
              <a:tabLst/>
              <a:defRPr/>
            </a:pPr>
            <a:r>
              <a:rPr kumimoji="0" lang="es-CO" sz="2400" b="1" i="0" u="none" strike="noStrike" kern="1200" cap="none" spc="0" normalizeH="0" baseline="0" noProof="0">
                <a:ln>
                  <a:noFill/>
                </a:ln>
                <a:solidFill>
                  <a:srgbClr val="003770"/>
                </a:solidFill>
                <a:effectLst/>
                <a:uLnTx/>
                <a:uFillTx/>
                <a:latin typeface="Arial Black"/>
                <a:ea typeface="Arial Black"/>
                <a:cs typeface="Arial Black"/>
                <a:sym typeface="Arial Black"/>
              </a:rPr>
              <a:t>Proyecto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9" name="Google Shape;409;p30"/>
          <p:cNvSpPr/>
          <p:nvPr/>
        </p:nvSpPr>
        <p:spPr>
          <a:xfrm>
            <a:off x="2740077" y="1903657"/>
            <a:ext cx="7317462" cy="4621687"/>
          </a:xfrm>
          <a:prstGeom prst="rect">
            <a:avLst/>
          </a:prstGeom>
          <a:noFill/>
          <a:ln w="25400" cap="flat" cmpd="sng">
            <a:solidFill>
              <a:srgbClr val="00377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10" name="Google Shape;410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2279" y="2067517"/>
            <a:ext cx="1790006" cy="1217467"/>
          </a:xfrm>
          <a:prstGeom prst="rect">
            <a:avLst/>
          </a:prstGeom>
          <a:noFill/>
          <a:ln>
            <a:noFill/>
          </a:ln>
        </p:spPr>
      </p:pic>
      <p:sp>
        <p:nvSpPr>
          <p:cNvPr id="411" name="Google Shape;411;p30"/>
          <p:cNvSpPr/>
          <p:nvPr/>
        </p:nvSpPr>
        <p:spPr>
          <a:xfrm>
            <a:off x="4857898" y="1972819"/>
            <a:ext cx="223557" cy="243880"/>
          </a:xfrm>
          <a:prstGeom prst="chevron">
            <a:avLst>
              <a:gd name="adj" fmla="val 50000"/>
            </a:avLst>
          </a:prstGeom>
          <a:solidFill>
            <a:srgbClr val="003770"/>
          </a:solidFill>
          <a:ln w="25400" cap="flat" cmpd="sng">
            <a:solidFill>
              <a:srgbClr val="00377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2" name="Google Shape;412;p30"/>
          <p:cNvSpPr/>
          <p:nvPr/>
        </p:nvSpPr>
        <p:spPr>
          <a:xfrm>
            <a:off x="5081455" y="1972819"/>
            <a:ext cx="223557" cy="243880"/>
          </a:xfrm>
          <a:prstGeom prst="chevron">
            <a:avLst>
              <a:gd name="adj" fmla="val 50000"/>
            </a:avLst>
          </a:prstGeom>
          <a:solidFill>
            <a:srgbClr val="538CD5"/>
          </a:solidFill>
          <a:ln w="25400" cap="flat" cmpd="sng">
            <a:solidFill>
              <a:srgbClr val="538CD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3" name="Google Shape;413;p30"/>
          <p:cNvSpPr txBox="1"/>
          <p:nvPr/>
        </p:nvSpPr>
        <p:spPr>
          <a:xfrm>
            <a:off x="5364615" y="1916832"/>
            <a:ext cx="3312368" cy="3474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000"/>
              <a:buFont typeface="Arial"/>
              <a:buNone/>
              <a:tabLst/>
              <a:defRPr/>
            </a:pP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Comuna 6 – Doce de Octubre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4" name="Google Shape;414;p30"/>
          <p:cNvSpPr txBox="1"/>
          <p:nvPr/>
        </p:nvSpPr>
        <p:spPr>
          <a:xfrm>
            <a:off x="8671972" y="1960802"/>
            <a:ext cx="794888" cy="328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000"/>
              <a:buFont typeface="Arial"/>
              <a:buNone/>
              <a:tabLst/>
              <a:defRPr/>
            </a:pP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2012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5" name="Google Shape;415;p30"/>
          <p:cNvSpPr/>
          <p:nvPr/>
        </p:nvSpPr>
        <p:spPr>
          <a:xfrm>
            <a:off x="4852887" y="2345407"/>
            <a:ext cx="223557" cy="243880"/>
          </a:xfrm>
          <a:prstGeom prst="chevron">
            <a:avLst>
              <a:gd name="adj" fmla="val 50000"/>
            </a:avLst>
          </a:prstGeom>
          <a:solidFill>
            <a:srgbClr val="003770"/>
          </a:solidFill>
          <a:ln w="25400" cap="flat" cmpd="sng">
            <a:solidFill>
              <a:srgbClr val="00377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6" name="Google Shape;416;p30"/>
          <p:cNvSpPr/>
          <p:nvPr/>
        </p:nvSpPr>
        <p:spPr>
          <a:xfrm>
            <a:off x="5076444" y="2345407"/>
            <a:ext cx="223557" cy="243880"/>
          </a:xfrm>
          <a:prstGeom prst="chevron">
            <a:avLst>
              <a:gd name="adj" fmla="val 50000"/>
            </a:avLst>
          </a:prstGeom>
          <a:solidFill>
            <a:srgbClr val="538CD5"/>
          </a:solidFill>
          <a:ln w="25400" cap="flat" cmpd="sng">
            <a:solidFill>
              <a:srgbClr val="538CD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7" name="Google Shape;417;p30"/>
          <p:cNvSpPr txBox="1"/>
          <p:nvPr/>
        </p:nvSpPr>
        <p:spPr>
          <a:xfrm>
            <a:off x="5359604" y="2289420"/>
            <a:ext cx="3312368" cy="3474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000"/>
              <a:buFont typeface="Arial"/>
              <a:buNone/>
              <a:tabLst/>
              <a:defRPr/>
            </a:pP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Comuna 5 – Castilla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8" name="Google Shape;418;p30"/>
          <p:cNvSpPr txBox="1"/>
          <p:nvPr/>
        </p:nvSpPr>
        <p:spPr>
          <a:xfrm>
            <a:off x="8666961" y="2308294"/>
            <a:ext cx="794888" cy="328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000"/>
              <a:buFont typeface="Arial"/>
              <a:buNone/>
              <a:tabLst/>
              <a:defRPr/>
            </a:pP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2013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9" name="Google Shape;419;p30"/>
          <p:cNvSpPr/>
          <p:nvPr/>
        </p:nvSpPr>
        <p:spPr>
          <a:xfrm>
            <a:off x="4847876" y="2692899"/>
            <a:ext cx="223557" cy="243880"/>
          </a:xfrm>
          <a:prstGeom prst="chevron">
            <a:avLst>
              <a:gd name="adj" fmla="val 50000"/>
            </a:avLst>
          </a:prstGeom>
          <a:solidFill>
            <a:srgbClr val="003770"/>
          </a:solidFill>
          <a:ln w="25400" cap="flat" cmpd="sng">
            <a:solidFill>
              <a:srgbClr val="00377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0" name="Google Shape;420;p30"/>
          <p:cNvSpPr/>
          <p:nvPr/>
        </p:nvSpPr>
        <p:spPr>
          <a:xfrm>
            <a:off x="5071433" y="2692899"/>
            <a:ext cx="223557" cy="243880"/>
          </a:xfrm>
          <a:prstGeom prst="chevron">
            <a:avLst>
              <a:gd name="adj" fmla="val 50000"/>
            </a:avLst>
          </a:prstGeom>
          <a:solidFill>
            <a:srgbClr val="538CD5"/>
          </a:solidFill>
          <a:ln w="25400" cap="flat" cmpd="sng">
            <a:solidFill>
              <a:srgbClr val="538CD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1" name="Google Shape;421;p30"/>
          <p:cNvSpPr txBox="1"/>
          <p:nvPr/>
        </p:nvSpPr>
        <p:spPr>
          <a:xfrm>
            <a:off x="5354593" y="2636912"/>
            <a:ext cx="3312368" cy="3474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000"/>
              <a:buFont typeface="Arial"/>
              <a:buNone/>
              <a:tabLst/>
              <a:defRPr/>
            </a:pP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Comuna 15 – Guayabal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2" name="Google Shape;422;p30"/>
          <p:cNvSpPr txBox="1"/>
          <p:nvPr/>
        </p:nvSpPr>
        <p:spPr>
          <a:xfrm>
            <a:off x="8661950" y="2655786"/>
            <a:ext cx="794888" cy="328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000"/>
              <a:buFont typeface="Arial"/>
              <a:buNone/>
              <a:tabLst/>
              <a:defRPr/>
            </a:pP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2015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3" name="Google Shape;423;p30"/>
          <p:cNvSpPr/>
          <p:nvPr/>
        </p:nvSpPr>
        <p:spPr>
          <a:xfrm>
            <a:off x="4857898" y="3052939"/>
            <a:ext cx="223557" cy="243880"/>
          </a:xfrm>
          <a:prstGeom prst="chevron">
            <a:avLst>
              <a:gd name="adj" fmla="val 50000"/>
            </a:avLst>
          </a:prstGeom>
          <a:solidFill>
            <a:srgbClr val="003770"/>
          </a:solidFill>
          <a:ln w="25400" cap="flat" cmpd="sng">
            <a:solidFill>
              <a:srgbClr val="00377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4" name="Google Shape;424;p30"/>
          <p:cNvSpPr/>
          <p:nvPr/>
        </p:nvSpPr>
        <p:spPr>
          <a:xfrm>
            <a:off x="5081455" y="3052939"/>
            <a:ext cx="223557" cy="243880"/>
          </a:xfrm>
          <a:prstGeom prst="chevron">
            <a:avLst>
              <a:gd name="adj" fmla="val 50000"/>
            </a:avLst>
          </a:prstGeom>
          <a:solidFill>
            <a:srgbClr val="538CD5"/>
          </a:solidFill>
          <a:ln w="25400" cap="flat" cmpd="sng">
            <a:solidFill>
              <a:srgbClr val="538CD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5" name="Google Shape;425;p30"/>
          <p:cNvSpPr txBox="1"/>
          <p:nvPr/>
        </p:nvSpPr>
        <p:spPr>
          <a:xfrm>
            <a:off x="5364615" y="2996952"/>
            <a:ext cx="3312368" cy="3474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000"/>
              <a:buFont typeface="Arial"/>
              <a:buNone/>
              <a:tabLst/>
              <a:defRPr/>
            </a:pP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Comuna 10 – La Candelaria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6" name="Google Shape;426;p30"/>
          <p:cNvSpPr txBox="1"/>
          <p:nvPr/>
        </p:nvSpPr>
        <p:spPr>
          <a:xfrm>
            <a:off x="8671972" y="3015826"/>
            <a:ext cx="794888" cy="328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000"/>
              <a:buFont typeface="Arial"/>
              <a:buNone/>
              <a:tabLst/>
              <a:defRPr/>
            </a:pP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2016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27" name="Google Shape;427;p30"/>
          <p:cNvCxnSpPr/>
          <p:nvPr/>
        </p:nvCxnSpPr>
        <p:spPr>
          <a:xfrm>
            <a:off x="2740077" y="3356992"/>
            <a:ext cx="7317462" cy="0"/>
          </a:xfrm>
          <a:prstGeom prst="straightConnector1">
            <a:avLst/>
          </a:prstGeom>
          <a:noFill/>
          <a:ln w="38100" cap="flat" cmpd="sng">
            <a:solidFill>
              <a:srgbClr val="00377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428" name="Google Shape;428;p30"/>
          <p:cNvPicPr preferRelativeResize="0"/>
          <p:nvPr/>
        </p:nvPicPr>
        <p:blipFill rotWithShape="1">
          <a:blip r:embed="rId4">
            <a:alphaModFix/>
          </a:blip>
          <a:srcRect l="42782"/>
          <a:stretch/>
        </p:blipFill>
        <p:spPr>
          <a:xfrm>
            <a:off x="2857599" y="3453767"/>
            <a:ext cx="1436834" cy="623305"/>
          </a:xfrm>
          <a:prstGeom prst="rect">
            <a:avLst/>
          </a:prstGeom>
          <a:noFill/>
          <a:ln>
            <a:noFill/>
          </a:ln>
        </p:spPr>
      </p:pic>
      <p:sp>
        <p:nvSpPr>
          <p:cNvPr id="429" name="Google Shape;429;p30"/>
          <p:cNvSpPr/>
          <p:nvPr/>
        </p:nvSpPr>
        <p:spPr>
          <a:xfrm>
            <a:off x="4847876" y="3636980"/>
            <a:ext cx="223557" cy="243880"/>
          </a:xfrm>
          <a:prstGeom prst="chevron">
            <a:avLst>
              <a:gd name="adj" fmla="val 50000"/>
            </a:avLst>
          </a:prstGeom>
          <a:solidFill>
            <a:srgbClr val="003770"/>
          </a:solidFill>
          <a:ln w="25400" cap="flat" cmpd="sng">
            <a:solidFill>
              <a:srgbClr val="00377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0" name="Google Shape;430;p30"/>
          <p:cNvSpPr/>
          <p:nvPr/>
        </p:nvSpPr>
        <p:spPr>
          <a:xfrm>
            <a:off x="5071433" y="3636980"/>
            <a:ext cx="223557" cy="243880"/>
          </a:xfrm>
          <a:prstGeom prst="chevron">
            <a:avLst>
              <a:gd name="adj" fmla="val 50000"/>
            </a:avLst>
          </a:prstGeom>
          <a:solidFill>
            <a:srgbClr val="538CD5"/>
          </a:solidFill>
          <a:ln w="25400" cap="flat" cmpd="sng">
            <a:solidFill>
              <a:srgbClr val="538CD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1" name="Google Shape;431;p30"/>
          <p:cNvSpPr txBox="1"/>
          <p:nvPr/>
        </p:nvSpPr>
        <p:spPr>
          <a:xfrm>
            <a:off x="5354593" y="3580993"/>
            <a:ext cx="3312368" cy="3474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000"/>
              <a:buFont typeface="Arial"/>
              <a:buNone/>
              <a:tabLst/>
              <a:defRPr/>
            </a:pP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Municipio de Envigado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2" name="Google Shape;432;p30"/>
          <p:cNvSpPr txBox="1"/>
          <p:nvPr/>
        </p:nvSpPr>
        <p:spPr>
          <a:xfrm>
            <a:off x="8661950" y="3568130"/>
            <a:ext cx="794888" cy="328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000"/>
              <a:buFont typeface="Arial"/>
              <a:buNone/>
              <a:tabLst/>
              <a:defRPr/>
            </a:pP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2010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33" name="Google Shape;433;p30"/>
          <p:cNvCxnSpPr/>
          <p:nvPr/>
        </p:nvCxnSpPr>
        <p:spPr>
          <a:xfrm>
            <a:off x="2740077" y="4149080"/>
            <a:ext cx="7317462" cy="0"/>
          </a:xfrm>
          <a:prstGeom prst="straightConnector1">
            <a:avLst/>
          </a:prstGeom>
          <a:noFill/>
          <a:ln w="38100" cap="flat" cmpd="sng">
            <a:solidFill>
              <a:srgbClr val="00377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434" name="Google Shape;434;p3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356925" y="4180240"/>
            <a:ext cx="397242" cy="682978"/>
          </a:xfrm>
          <a:prstGeom prst="rect">
            <a:avLst/>
          </a:prstGeom>
          <a:noFill/>
          <a:ln>
            <a:noFill/>
          </a:ln>
        </p:spPr>
      </p:pic>
      <p:sp>
        <p:nvSpPr>
          <p:cNvPr id="435" name="Google Shape;435;p30"/>
          <p:cNvSpPr/>
          <p:nvPr/>
        </p:nvSpPr>
        <p:spPr>
          <a:xfrm>
            <a:off x="4827859" y="4433639"/>
            <a:ext cx="223557" cy="243880"/>
          </a:xfrm>
          <a:prstGeom prst="chevron">
            <a:avLst>
              <a:gd name="adj" fmla="val 50000"/>
            </a:avLst>
          </a:prstGeom>
          <a:solidFill>
            <a:srgbClr val="003770"/>
          </a:solidFill>
          <a:ln w="25400" cap="flat" cmpd="sng">
            <a:solidFill>
              <a:srgbClr val="00377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6" name="Google Shape;436;p30"/>
          <p:cNvSpPr/>
          <p:nvPr/>
        </p:nvSpPr>
        <p:spPr>
          <a:xfrm>
            <a:off x="5051416" y="4433639"/>
            <a:ext cx="223557" cy="243880"/>
          </a:xfrm>
          <a:prstGeom prst="chevron">
            <a:avLst>
              <a:gd name="adj" fmla="val 50000"/>
            </a:avLst>
          </a:prstGeom>
          <a:solidFill>
            <a:srgbClr val="538CD5"/>
          </a:solidFill>
          <a:ln w="25400" cap="flat" cmpd="sng">
            <a:solidFill>
              <a:srgbClr val="538CD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7" name="Google Shape;437;p30"/>
          <p:cNvSpPr txBox="1"/>
          <p:nvPr/>
        </p:nvSpPr>
        <p:spPr>
          <a:xfrm>
            <a:off x="5334576" y="4377652"/>
            <a:ext cx="3312368" cy="3474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000"/>
              <a:buFont typeface="Arial"/>
              <a:buNone/>
              <a:tabLst/>
              <a:defRPr/>
            </a:pP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Municipio de La Estrella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8" name="Google Shape;438;p30"/>
          <p:cNvSpPr txBox="1"/>
          <p:nvPr/>
        </p:nvSpPr>
        <p:spPr>
          <a:xfrm>
            <a:off x="8641933" y="4396526"/>
            <a:ext cx="794888" cy="328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000"/>
              <a:buFont typeface="Arial"/>
              <a:buNone/>
              <a:tabLst/>
              <a:defRPr/>
            </a:pP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2014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39" name="Google Shape;439;p30"/>
          <p:cNvCxnSpPr/>
          <p:nvPr/>
        </p:nvCxnSpPr>
        <p:spPr>
          <a:xfrm>
            <a:off x="2740077" y="4941168"/>
            <a:ext cx="7317462" cy="0"/>
          </a:xfrm>
          <a:prstGeom prst="straightConnector1">
            <a:avLst/>
          </a:prstGeom>
          <a:noFill/>
          <a:ln w="38100" cap="flat" cmpd="sng">
            <a:solidFill>
              <a:srgbClr val="00377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440" name="Google Shape;440;p3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207094" y="5008703"/>
            <a:ext cx="656826" cy="671619"/>
          </a:xfrm>
          <a:prstGeom prst="rect">
            <a:avLst/>
          </a:prstGeom>
          <a:noFill/>
          <a:ln>
            <a:noFill/>
          </a:ln>
        </p:spPr>
      </p:pic>
      <p:sp>
        <p:nvSpPr>
          <p:cNvPr id="441" name="Google Shape;441;p30"/>
          <p:cNvSpPr/>
          <p:nvPr/>
        </p:nvSpPr>
        <p:spPr>
          <a:xfrm>
            <a:off x="4788273" y="5170274"/>
            <a:ext cx="223557" cy="243880"/>
          </a:xfrm>
          <a:prstGeom prst="chevron">
            <a:avLst>
              <a:gd name="adj" fmla="val 50000"/>
            </a:avLst>
          </a:prstGeom>
          <a:solidFill>
            <a:srgbClr val="003770"/>
          </a:solidFill>
          <a:ln w="25400" cap="flat" cmpd="sng">
            <a:solidFill>
              <a:srgbClr val="00377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2" name="Google Shape;442;p30"/>
          <p:cNvSpPr/>
          <p:nvPr/>
        </p:nvSpPr>
        <p:spPr>
          <a:xfrm>
            <a:off x="5011830" y="5170274"/>
            <a:ext cx="223557" cy="243880"/>
          </a:xfrm>
          <a:prstGeom prst="chevron">
            <a:avLst>
              <a:gd name="adj" fmla="val 50000"/>
            </a:avLst>
          </a:prstGeom>
          <a:solidFill>
            <a:srgbClr val="538CD5"/>
          </a:solidFill>
          <a:ln w="25400" cap="flat" cmpd="sng">
            <a:solidFill>
              <a:srgbClr val="538CD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3" name="Google Shape;443;p30"/>
          <p:cNvSpPr txBox="1"/>
          <p:nvPr/>
        </p:nvSpPr>
        <p:spPr>
          <a:xfrm>
            <a:off x="5294990" y="5114287"/>
            <a:ext cx="3312368" cy="3474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000"/>
              <a:buFont typeface="Arial"/>
              <a:buNone/>
              <a:tabLst/>
              <a:defRPr/>
            </a:pP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Municipio de Bello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4" name="Google Shape;444;p30"/>
          <p:cNvSpPr txBox="1"/>
          <p:nvPr/>
        </p:nvSpPr>
        <p:spPr>
          <a:xfrm>
            <a:off x="8602347" y="5133161"/>
            <a:ext cx="794888" cy="328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000"/>
              <a:buFont typeface="Arial"/>
              <a:buNone/>
              <a:tabLst/>
              <a:defRPr/>
            </a:pP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2014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45" name="Google Shape;445;p30"/>
          <p:cNvCxnSpPr/>
          <p:nvPr/>
        </p:nvCxnSpPr>
        <p:spPr>
          <a:xfrm>
            <a:off x="2740077" y="5680322"/>
            <a:ext cx="7317462" cy="0"/>
          </a:xfrm>
          <a:prstGeom prst="straightConnector1">
            <a:avLst/>
          </a:prstGeom>
          <a:noFill/>
          <a:ln w="38100" cap="flat" cmpd="sng">
            <a:solidFill>
              <a:srgbClr val="00377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46" name="Google Shape;446;p30"/>
          <p:cNvSpPr/>
          <p:nvPr/>
        </p:nvSpPr>
        <p:spPr>
          <a:xfrm>
            <a:off x="4798295" y="5816978"/>
            <a:ext cx="223557" cy="243880"/>
          </a:xfrm>
          <a:prstGeom prst="chevron">
            <a:avLst>
              <a:gd name="adj" fmla="val 50000"/>
            </a:avLst>
          </a:prstGeom>
          <a:solidFill>
            <a:srgbClr val="003770"/>
          </a:solidFill>
          <a:ln w="25400" cap="flat" cmpd="sng">
            <a:solidFill>
              <a:srgbClr val="00377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7" name="Google Shape;447;p30"/>
          <p:cNvSpPr/>
          <p:nvPr/>
        </p:nvSpPr>
        <p:spPr>
          <a:xfrm>
            <a:off x="5021852" y="5816978"/>
            <a:ext cx="223557" cy="243880"/>
          </a:xfrm>
          <a:prstGeom prst="chevron">
            <a:avLst>
              <a:gd name="adj" fmla="val 50000"/>
            </a:avLst>
          </a:prstGeom>
          <a:solidFill>
            <a:srgbClr val="538CD5"/>
          </a:solidFill>
          <a:ln w="25400" cap="flat" cmpd="sng">
            <a:solidFill>
              <a:srgbClr val="538CD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8" name="Google Shape;448;p30"/>
          <p:cNvSpPr txBox="1"/>
          <p:nvPr/>
        </p:nvSpPr>
        <p:spPr>
          <a:xfrm>
            <a:off x="5305012" y="5760991"/>
            <a:ext cx="3312368" cy="3474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000"/>
              <a:buFont typeface="Arial"/>
              <a:buNone/>
              <a:tabLst/>
              <a:defRPr/>
            </a:pP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Municipio de Sabaneta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9" name="Google Shape;449;p30"/>
          <p:cNvSpPr txBox="1"/>
          <p:nvPr/>
        </p:nvSpPr>
        <p:spPr>
          <a:xfrm>
            <a:off x="8612369" y="5779865"/>
            <a:ext cx="794888" cy="328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000"/>
              <a:buFont typeface="Arial"/>
              <a:buNone/>
              <a:tabLst/>
              <a:defRPr/>
            </a:pP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2015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50" name="Google Shape;450;p3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327842" y="5738858"/>
            <a:ext cx="486744" cy="644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47272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4"/>
          <p:cNvSpPr/>
          <p:nvPr/>
        </p:nvSpPr>
        <p:spPr>
          <a:xfrm>
            <a:off x="550343" y="-1372228"/>
            <a:ext cx="45719" cy="785782"/>
          </a:xfrm>
          <a:prstGeom prst="flowChartProcess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p24"/>
          <p:cNvSpPr/>
          <p:nvPr/>
        </p:nvSpPr>
        <p:spPr>
          <a:xfrm flipH="1">
            <a:off x="434506" y="-1433812"/>
            <a:ext cx="66689" cy="702227"/>
          </a:xfrm>
          <a:prstGeom prst="flowChartProcess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24"/>
          <p:cNvSpPr/>
          <p:nvPr/>
        </p:nvSpPr>
        <p:spPr>
          <a:xfrm>
            <a:off x="6013873" y="-1372228"/>
            <a:ext cx="45719" cy="785782"/>
          </a:xfrm>
          <a:prstGeom prst="flowChartProcess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24"/>
          <p:cNvSpPr/>
          <p:nvPr/>
        </p:nvSpPr>
        <p:spPr>
          <a:xfrm flipH="1">
            <a:off x="5898036" y="-1433812"/>
            <a:ext cx="66689" cy="702227"/>
          </a:xfrm>
          <a:prstGeom prst="flowChartProcess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58" name="Google Shape;258;p24"/>
          <p:cNvGrpSpPr/>
          <p:nvPr/>
        </p:nvGrpSpPr>
        <p:grpSpPr>
          <a:xfrm>
            <a:off x="3320332" y="985185"/>
            <a:ext cx="5944020" cy="1936790"/>
            <a:chOff x="1092491" y="4570018"/>
            <a:chExt cx="6022568" cy="1950091"/>
          </a:xfrm>
        </p:grpSpPr>
        <p:pic>
          <p:nvPicPr>
            <p:cNvPr id="260" name="Google Shape;260;p24"/>
            <p:cNvPicPr preferRelativeResize="0"/>
            <p:nvPr/>
          </p:nvPicPr>
          <p:blipFill rotWithShape="1">
            <a:blip r:embed="rId3">
              <a:alphaModFix/>
            </a:blip>
            <a:srcRect l="20276" t="34836" r="65480" b="33532"/>
            <a:stretch/>
          </p:blipFill>
          <p:spPr>
            <a:xfrm>
              <a:off x="1092491" y="4570018"/>
              <a:ext cx="1561806" cy="195009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1" name="Google Shape;261;p24"/>
            <p:cNvPicPr preferRelativeResize="0"/>
            <p:nvPr/>
          </p:nvPicPr>
          <p:blipFill rotWithShape="1">
            <a:blip r:embed="rId4">
              <a:alphaModFix/>
            </a:blip>
            <a:srcRect l="35420" t="12053" r="33937" b="7744"/>
            <a:stretch/>
          </p:blipFill>
          <p:spPr>
            <a:xfrm>
              <a:off x="5809170" y="4570019"/>
              <a:ext cx="1305889" cy="1921624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pic>
      </p:grpSp>
      <p:sp>
        <p:nvSpPr>
          <p:cNvPr id="263" name="Google Shape;263;p24"/>
          <p:cNvSpPr/>
          <p:nvPr/>
        </p:nvSpPr>
        <p:spPr>
          <a:xfrm>
            <a:off x="146110" y="2610004"/>
            <a:ext cx="2133466" cy="1883486"/>
          </a:xfrm>
          <a:prstGeom prst="homePlate">
            <a:avLst>
              <a:gd name="adj" fmla="val 50000"/>
            </a:avLst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p24"/>
          <p:cNvSpPr/>
          <p:nvPr/>
        </p:nvSpPr>
        <p:spPr>
          <a:xfrm>
            <a:off x="47328" y="1658269"/>
            <a:ext cx="3080672" cy="1001803"/>
          </a:xfrm>
          <a:prstGeom prst="homePlate">
            <a:avLst>
              <a:gd name="adj" fmla="val 50000"/>
            </a:avLst>
          </a:prstGeom>
          <a:solidFill>
            <a:srgbClr val="2681B4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24"/>
          <p:cNvSpPr/>
          <p:nvPr/>
        </p:nvSpPr>
        <p:spPr>
          <a:xfrm>
            <a:off x="359590" y="1677462"/>
            <a:ext cx="2628092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Algunas publicaciones</a:t>
            </a:r>
            <a:endParaRPr kumimoji="0" sz="2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p24"/>
          <p:cNvSpPr/>
          <p:nvPr/>
        </p:nvSpPr>
        <p:spPr>
          <a:xfrm flipH="1">
            <a:off x="316863" y="2566728"/>
            <a:ext cx="49417" cy="1107765"/>
          </a:xfrm>
          <a:prstGeom prst="flowChartProcess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46473" y="3972002"/>
            <a:ext cx="1296144" cy="1672443"/>
          </a:xfrm>
          <a:prstGeom prst="rect">
            <a:avLst/>
          </a:prstGeom>
        </p:spPr>
      </p:pic>
      <p:sp>
        <p:nvSpPr>
          <p:cNvPr id="31" name="Rectángulo 30"/>
          <p:cNvSpPr/>
          <p:nvPr/>
        </p:nvSpPr>
        <p:spPr>
          <a:xfrm>
            <a:off x="3414292" y="5982051"/>
            <a:ext cx="36234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dirty="0">
                <a:hlinkClick r:id="rId6"/>
              </a:rPr>
              <a:t>http://10.1.2.12/prospectiva/#/login</a:t>
            </a:r>
            <a:endParaRPr lang="es-CO" dirty="0"/>
          </a:p>
        </p:txBody>
      </p:sp>
      <p:sp>
        <p:nvSpPr>
          <p:cNvPr id="33" name="Google Shape;264;p24"/>
          <p:cNvSpPr/>
          <p:nvPr/>
        </p:nvSpPr>
        <p:spPr>
          <a:xfrm>
            <a:off x="45960" y="5789365"/>
            <a:ext cx="3080672" cy="901042"/>
          </a:xfrm>
          <a:prstGeom prst="homePlate">
            <a:avLst>
              <a:gd name="adj" fmla="val 50000"/>
            </a:avLst>
          </a:prstGeom>
          <a:solidFill>
            <a:srgbClr val="2681B4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265;p24"/>
          <p:cNvSpPr/>
          <p:nvPr/>
        </p:nvSpPr>
        <p:spPr>
          <a:xfrm>
            <a:off x="43052" y="5920104"/>
            <a:ext cx="2628092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Desarrollo Software </a:t>
            </a:r>
            <a:r>
              <a:rPr lang="es-CO" sz="22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r>
              <a:rPr kumimoji="0" lang="es-CO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rospectivo</a:t>
            </a:r>
            <a:endParaRPr kumimoji="0" sz="2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264;p24"/>
          <p:cNvSpPr/>
          <p:nvPr/>
        </p:nvSpPr>
        <p:spPr>
          <a:xfrm>
            <a:off x="28301" y="4470864"/>
            <a:ext cx="3080672" cy="901042"/>
          </a:xfrm>
          <a:prstGeom prst="homePlate">
            <a:avLst>
              <a:gd name="adj" fmla="val 50000"/>
            </a:avLst>
          </a:prstGeom>
          <a:solidFill>
            <a:srgbClr val="2681B4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265;p24"/>
          <p:cNvSpPr/>
          <p:nvPr/>
        </p:nvSpPr>
        <p:spPr>
          <a:xfrm>
            <a:off x="25393" y="4601603"/>
            <a:ext cx="2628092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Observatorio de Tendencias </a:t>
            </a:r>
            <a:endParaRPr kumimoji="0" sz="2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3423407" y="4700459"/>
            <a:ext cx="40112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dirty="0">
                <a:hlinkClick r:id="rId7"/>
              </a:rPr>
              <a:t>http://www.esumer.edu.co/observatorio</a:t>
            </a:r>
            <a:endParaRPr lang="es-CO" dirty="0"/>
          </a:p>
        </p:txBody>
      </p:sp>
      <p:pic>
        <p:nvPicPr>
          <p:cNvPr id="39" name="Imagen 3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97512" y="3972003"/>
            <a:ext cx="1856936" cy="1576163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60884" y="917117"/>
            <a:ext cx="1406933" cy="1939862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09289" y="959246"/>
            <a:ext cx="1462978" cy="1867318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372084" y="2980578"/>
            <a:ext cx="1956980" cy="144851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877597" y="2937436"/>
            <a:ext cx="830240" cy="95410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29064" y="3891545"/>
            <a:ext cx="1811713" cy="537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275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727156" y="1059964"/>
            <a:ext cx="7128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s-CO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El marco institucional de la investigación en Esumer se recoge en el documento “</a:t>
            </a:r>
            <a:r>
              <a:rPr lang="es-CO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El Proceso de </a:t>
            </a:r>
            <a:r>
              <a:rPr lang="es-CO" b="1" dirty="0" smtClean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Investigaciones</a:t>
            </a:r>
            <a:r>
              <a:rPr lang="es-CO" dirty="0" smtClean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”</a:t>
            </a:r>
            <a:endParaRPr lang="es-CO" dirty="0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939206216"/>
              </p:ext>
            </p:extLst>
          </p:nvPr>
        </p:nvGraphicFramePr>
        <p:xfrm>
          <a:off x="1542806" y="1814632"/>
          <a:ext cx="9145016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ángulo 2"/>
          <p:cNvSpPr/>
          <p:nvPr/>
        </p:nvSpPr>
        <p:spPr>
          <a:xfrm>
            <a:off x="1415480" y="3431907"/>
            <a:ext cx="232467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O" sz="2400" b="1" dirty="0" smtClean="0">
                <a:solidFill>
                  <a:schemeClr val="accent1">
                    <a:lumMod val="75000"/>
                  </a:schemeClr>
                </a:solidFill>
                <a:latin typeface="Bahnschrift Light" panose="020B0502040204020203" pitchFamily="34" charset="0"/>
              </a:rPr>
              <a:t>El </a:t>
            </a:r>
            <a:r>
              <a:rPr lang="es-CO" sz="2400" b="1" dirty="0">
                <a:solidFill>
                  <a:schemeClr val="accent1">
                    <a:lumMod val="75000"/>
                  </a:schemeClr>
                </a:solidFill>
                <a:latin typeface="Bahnschrift Light" panose="020B0502040204020203" pitchFamily="34" charset="0"/>
              </a:rPr>
              <a:t>Proceso de </a:t>
            </a:r>
            <a:endParaRPr lang="es-CO" sz="2400" b="1" dirty="0" smtClean="0">
              <a:solidFill>
                <a:schemeClr val="accent1">
                  <a:lumMod val="75000"/>
                </a:schemeClr>
              </a:solidFill>
              <a:latin typeface="Bahnschrift Light" panose="020B0502040204020203" pitchFamily="34" charset="0"/>
            </a:endParaRPr>
          </a:p>
          <a:p>
            <a:pPr algn="ctr"/>
            <a:r>
              <a:rPr lang="es-CO" sz="2400" b="1" dirty="0" smtClean="0">
                <a:solidFill>
                  <a:schemeClr val="accent1">
                    <a:lumMod val="75000"/>
                  </a:schemeClr>
                </a:solidFill>
                <a:latin typeface="Bahnschrift Light" panose="020B0502040204020203" pitchFamily="34" charset="0"/>
              </a:rPr>
              <a:t>Investigaciones</a:t>
            </a:r>
            <a:endParaRPr lang="es-CO" sz="2400" dirty="0">
              <a:solidFill>
                <a:schemeClr val="accent1">
                  <a:lumMod val="75000"/>
                </a:schemeClr>
              </a:solidFill>
              <a:latin typeface="Bahnschrift Light" panose="020B0502040204020203" pitchFamily="34" charset="0"/>
            </a:endParaRPr>
          </a:p>
        </p:txBody>
      </p:sp>
      <p:sp>
        <p:nvSpPr>
          <p:cNvPr id="6" name="4 CuadroTexto"/>
          <p:cNvSpPr txBox="1">
            <a:spLocks/>
          </p:cNvSpPr>
          <p:nvPr/>
        </p:nvSpPr>
        <p:spPr>
          <a:xfrm>
            <a:off x="1271464" y="506868"/>
            <a:ext cx="6552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CO" sz="2400" b="1" smtClean="0">
                <a:solidFill>
                  <a:schemeClr val="tx1"/>
                </a:solidFill>
                <a:latin typeface="Calibri Light" panose="020F0302020204030204" pitchFamily="34" charset="0"/>
              </a:rPr>
              <a:t>Condición 5 –Investigaciones académicas</a:t>
            </a:r>
            <a:endParaRPr lang="es-CO" sz="2400" b="1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2575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a 8"/>
          <p:cNvGraphicFramePr/>
          <p:nvPr>
            <p:extLst>
              <p:ext uri="{D42A27DB-BD31-4B8C-83A1-F6EECF244321}">
                <p14:modId xmlns:p14="http://schemas.microsoft.com/office/powerpoint/2010/main" val="1914077099"/>
              </p:ext>
            </p:extLst>
          </p:nvPr>
        </p:nvGraphicFramePr>
        <p:xfrm>
          <a:off x="2279576" y="692823"/>
          <a:ext cx="9721080" cy="6126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Rectángulo 11"/>
          <p:cNvSpPr/>
          <p:nvPr/>
        </p:nvSpPr>
        <p:spPr>
          <a:xfrm>
            <a:off x="3048000" y="3136613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s-CO" sz="1400" dirty="0">
              <a:solidFill>
                <a:srgbClr val="0000FF"/>
              </a:solidFill>
            </a:endParaRPr>
          </a:p>
        </p:txBody>
      </p:sp>
      <p:sp>
        <p:nvSpPr>
          <p:cNvPr id="6" name="4 CuadroTexto"/>
          <p:cNvSpPr txBox="1">
            <a:spLocks noGrp="1"/>
          </p:cNvSpPr>
          <p:nvPr>
            <p:ph type="title"/>
          </p:nvPr>
        </p:nvSpPr>
        <p:spPr>
          <a:xfrm>
            <a:off x="983432" y="231157"/>
            <a:ext cx="55022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r"/>
            <a:r>
              <a:rPr lang="es-CO" sz="2400" b="1" dirty="0">
                <a:solidFill>
                  <a:schemeClr val="tx1"/>
                </a:solidFill>
                <a:latin typeface="Calibri Light" panose="020F0302020204030204" pitchFamily="34" charset="0"/>
              </a:rPr>
              <a:t>Condición </a:t>
            </a:r>
            <a:r>
              <a:rPr lang="es-CO" sz="2400" b="1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5 –Investigaciones académicas</a:t>
            </a:r>
            <a:endParaRPr lang="es-CO" sz="2400" b="1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1366445" y="2585192"/>
            <a:ext cx="2607793" cy="2607793"/>
            <a:chOff x="4167712" y="1621460"/>
            <a:chExt cx="2607793" cy="2607793"/>
          </a:xfrm>
          <a:scene3d>
            <a:camera prst="orthographicFront"/>
            <a:lightRig rig="flat" dir="t"/>
          </a:scene3d>
        </p:grpSpPr>
        <p:sp>
          <p:nvSpPr>
            <p:cNvPr id="8" name="Elipse 7"/>
            <p:cNvSpPr/>
            <p:nvPr/>
          </p:nvSpPr>
          <p:spPr>
            <a:xfrm>
              <a:off x="4167712" y="1621460"/>
              <a:ext cx="2607793" cy="2607793"/>
            </a:xfrm>
            <a:prstGeom prst="ellipse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shade val="80000"/>
                <a:hueOff val="306246"/>
                <a:satOff val="-4392"/>
                <a:lumOff val="25615"/>
                <a:alphaOff val="0"/>
              </a:schemeClr>
            </a:fillRef>
            <a:effectRef idx="1">
              <a:schemeClr val="accent1">
                <a:shade val="80000"/>
                <a:hueOff val="306246"/>
                <a:satOff val="-4392"/>
                <a:lumOff val="25615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0" name="Elipse 4"/>
            <p:cNvSpPr txBox="1"/>
            <p:nvPr/>
          </p:nvSpPr>
          <p:spPr>
            <a:xfrm>
              <a:off x="4549614" y="2003362"/>
              <a:ext cx="1843989" cy="184398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36830" tIns="36830" rIns="36830" bIns="36830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400" kern="1200" dirty="0" smtClean="0"/>
                <a:t>Orientación Estratégica</a:t>
              </a:r>
              <a:endParaRPr lang="es-ES" sz="24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937044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43472" y="772262"/>
            <a:ext cx="4602665" cy="1143000"/>
          </a:xfrm>
        </p:spPr>
        <p:txBody>
          <a:bodyPr/>
          <a:lstStyle/>
          <a:p>
            <a:pPr algn="l"/>
            <a:r>
              <a:rPr lang="es-CO" dirty="0" smtClean="0"/>
              <a:t>Propósito Superior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343472" y="3212976"/>
            <a:ext cx="10218420" cy="249543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CO" dirty="0"/>
              <a:t>ESUMER orienta </a:t>
            </a:r>
            <a:r>
              <a:rPr lang="es-CO" i="1" dirty="0"/>
              <a:t>su quehacer investigativo</a:t>
            </a:r>
            <a:r>
              <a:rPr lang="es-CO" dirty="0"/>
              <a:t> desde la </a:t>
            </a:r>
            <a:r>
              <a:rPr lang="es-CO" b="1" dirty="0"/>
              <a:t>lectura crítica e intervención que realiza al sector real de la economía y la sociedad </a:t>
            </a:r>
            <a:r>
              <a:rPr lang="es-CO" dirty="0"/>
              <a:t>como activo </a:t>
            </a:r>
            <a:r>
              <a:rPr lang="es-CO" sz="2800" dirty="0"/>
              <a:t>para</a:t>
            </a:r>
            <a:r>
              <a:rPr lang="es-CO" dirty="0"/>
              <a:t> la formulación y aplicación de sus </a:t>
            </a:r>
            <a:r>
              <a:rPr lang="es-CO" b="1" dirty="0"/>
              <a:t>lógicas de pensamiento empresarial y territorial con enfoque prospectivo </a:t>
            </a:r>
            <a:r>
              <a:rPr lang="es-CO" b="1" dirty="0" smtClean="0"/>
              <a:t>e innovador</a:t>
            </a:r>
            <a:r>
              <a:rPr lang="es-CO" dirty="0" smtClean="0"/>
              <a:t>.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3952" y="0"/>
            <a:ext cx="2253208" cy="3037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040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ctrTitle"/>
          </p:nvPr>
        </p:nvSpPr>
        <p:spPr>
          <a:xfrm>
            <a:off x="1415480" y="2348880"/>
            <a:ext cx="10081120" cy="2232248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es-CO" sz="4000" b="1" dirty="0" smtClean="0">
                <a:solidFill>
                  <a:schemeClr val="bg1"/>
                </a:solidFill>
                <a:latin typeface="Bahnschrift Light" panose="020B0502040204020203" pitchFamily="34" charset="0"/>
              </a:rPr>
              <a:t>Grupos </a:t>
            </a:r>
            <a:r>
              <a:rPr lang="es-CO" sz="4000" b="1" dirty="0" smtClean="0">
                <a:solidFill>
                  <a:schemeClr val="bg1"/>
                </a:solidFill>
                <a:latin typeface="Bahnschrift Light" panose="020B0502040204020203" pitchFamily="34" charset="0"/>
              </a:rPr>
              <a:t>y semilleros </a:t>
            </a:r>
            <a:r>
              <a:rPr lang="es-CO" sz="4000" b="1" dirty="0" smtClean="0">
                <a:solidFill>
                  <a:schemeClr val="bg1"/>
                </a:solidFill>
                <a:latin typeface="Bahnschrift Light" panose="020B0502040204020203" pitchFamily="34" charset="0"/>
              </a:rPr>
              <a:t>de </a:t>
            </a:r>
            <a:r>
              <a:rPr lang="es-CO" sz="4000" b="1" dirty="0" smtClean="0">
                <a:solidFill>
                  <a:schemeClr val="bg1"/>
                </a:solidFill>
                <a:latin typeface="Bahnschrift Light" panose="020B0502040204020203" pitchFamily="34" charset="0"/>
              </a:rPr>
              <a:t>investigación</a:t>
            </a:r>
            <a:endParaRPr lang="es-CO" sz="2800" b="1" dirty="0">
              <a:solidFill>
                <a:schemeClr val="bg1"/>
              </a:solidFill>
              <a:latin typeface="Bahnschrift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6295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7614341" y="854725"/>
            <a:ext cx="33946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CO" sz="2000" dirty="0" smtClean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ctr"/>
            <a:r>
              <a:rPr lang="es-CO" sz="2000" dirty="0" smtClean="0">
                <a:latin typeface="Arial" panose="020B0604020202020204" pitchFamily="34" charset="0"/>
                <a:ea typeface="Calibri" panose="020F0502020204030204" pitchFamily="34" charset="0"/>
              </a:rPr>
              <a:t>CATEGORÍA B, en </a:t>
            </a:r>
            <a:r>
              <a:rPr lang="es-CO" sz="2000" dirty="0">
                <a:latin typeface="Arial" panose="020B0604020202020204" pitchFamily="34" charset="0"/>
                <a:ea typeface="Calibri" panose="020F0502020204030204" pitchFamily="34" charset="0"/>
              </a:rPr>
              <a:t>Colciencias</a:t>
            </a:r>
          </a:p>
          <a:p>
            <a:pPr algn="ctr"/>
            <a:endParaRPr lang="es-CO" sz="2000" dirty="0" smtClean="0"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153842" y="2852936"/>
            <a:ext cx="51347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dirty="0">
                <a:latin typeface="Arial" panose="020B0604020202020204" pitchFamily="34" charset="0"/>
                <a:ea typeface="Calibri" panose="020F0502020204030204" pitchFamily="34" charset="0"/>
              </a:rPr>
              <a:t>Grupo de Investigación Estudios </a:t>
            </a:r>
            <a:r>
              <a:rPr lang="es-CO" dirty="0" smtClean="0">
                <a:latin typeface="Arial" panose="020B0604020202020204" pitchFamily="34" charset="0"/>
                <a:ea typeface="Calibri" panose="020F0502020204030204" pitchFamily="34" charset="0"/>
              </a:rPr>
              <a:t>Internacionales</a:t>
            </a:r>
          </a:p>
          <a:p>
            <a:pPr algn="ctr"/>
            <a:r>
              <a:rPr lang="es-CO" dirty="0" smtClean="0">
                <a:latin typeface="Arial" panose="020B0604020202020204" pitchFamily="34" charset="0"/>
                <a:ea typeface="Calibri" panose="020F0502020204030204" pitchFamily="34" charset="0"/>
              </a:rPr>
              <a:t>2007; Cat. B</a:t>
            </a:r>
          </a:p>
        </p:txBody>
      </p:sp>
      <p:sp>
        <p:nvSpPr>
          <p:cNvPr id="6" name="Rectángulo 5"/>
          <p:cNvSpPr/>
          <p:nvPr/>
        </p:nvSpPr>
        <p:spPr>
          <a:xfrm>
            <a:off x="1151851" y="840661"/>
            <a:ext cx="51125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dirty="0" smtClean="0">
                <a:latin typeface="Arial" panose="020B0604020202020204" pitchFamily="34" charset="0"/>
                <a:ea typeface="Calibri" panose="020F0502020204030204" pitchFamily="34" charset="0"/>
              </a:rPr>
              <a:t>Grupo de Investigación Dirección </a:t>
            </a:r>
            <a:r>
              <a:rPr lang="es-CO" dirty="0">
                <a:latin typeface="Arial" panose="020B0604020202020204" pitchFamily="34" charset="0"/>
                <a:ea typeface="Calibri" panose="020F0502020204030204" pitchFamily="34" charset="0"/>
              </a:rPr>
              <a:t>de </a:t>
            </a:r>
            <a:r>
              <a:rPr lang="es-CO" dirty="0" smtClean="0">
                <a:latin typeface="Arial" panose="020B0604020202020204" pitchFamily="34" charset="0"/>
                <a:ea typeface="Calibri" panose="020F0502020204030204" pitchFamily="34" charset="0"/>
              </a:rPr>
              <a:t>Empresas </a:t>
            </a:r>
          </a:p>
          <a:p>
            <a:pPr algn="ctr"/>
            <a:r>
              <a:rPr lang="es-CO" dirty="0" smtClean="0">
                <a:latin typeface="Arial" panose="020B0604020202020204" pitchFamily="34" charset="0"/>
                <a:ea typeface="Calibri" panose="020F0502020204030204" pitchFamily="34" charset="0"/>
              </a:rPr>
              <a:t>2008; Cat. B</a:t>
            </a:r>
          </a:p>
          <a:p>
            <a:r>
              <a:rPr lang="es-CO" dirty="0" smtClean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lang="es-CO" dirty="0"/>
          </a:p>
        </p:txBody>
      </p:sp>
      <p:sp>
        <p:nvSpPr>
          <p:cNvPr id="7" name="CuadroTexto 6"/>
          <p:cNvSpPr txBox="1"/>
          <p:nvPr/>
        </p:nvSpPr>
        <p:spPr>
          <a:xfrm>
            <a:off x="1153842" y="191996"/>
            <a:ext cx="65815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000" b="1" dirty="0" smtClean="0"/>
              <a:t>CLASIFICACIÓN DE GRUPOS DE INVESTIGACIÓN Y DOCENTES</a:t>
            </a:r>
            <a:endParaRPr lang="es-CO" sz="2000" b="1" dirty="0"/>
          </a:p>
        </p:txBody>
      </p:sp>
      <p:sp>
        <p:nvSpPr>
          <p:cNvPr id="9" name="Rectángulo 8"/>
          <p:cNvSpPr/>
          <p:nvPr/>
        </p:nvSpPr>
        <p:spPr>
          <a:xfrm>
            <a:off x="6745839" y="4645710"/>
            <a:ext cx="51316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CO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 dos grupos de investigación </a:t>
            </a:r>
            <a:r>
              <a:rPr lang="es-CO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estuvieron </a:t>
            </a:r>
            <a:r>
              <a:rPr lang="es-CO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dentro del 11.8% de selectos a nivel </a:t>
            </a:r>
            <a:r>
              <a:rPr lang="es-CO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nacional</a:t>
            </a:r>
            <a:r>
              <a:rPr lang="es-CO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que ascendieron a la categoría en mención.</a:t>
            </a:r>
            <a:endParaRPr lang="es-CO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4408" y="3437769"/>
            <a:ext cx="3171143" cy="1746111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8479" y="1959979"/>
            <a:ext cx="5730313" cy="2685731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8763" y="1363834"/>
            <a:ext cx="2778744" cy="1388211"/>
          </a:xfrm>
          <a:prstGeom prst="rect">
            <a:avLst/>
          </a:prstGeom>
        </p:spPr>
      </p:pic>
      <p:sp>
        <p:nvSpPr>
          <p:cNvPr id="13" name="Rectángulo 12"/>
          <p:cNvSpPr/>
          <p:nvPr/>
        </p:nvSpPr>
        <p:spPr>
          <a:xfrm>
            <a:off x="1192314" y="5536800"/>
            <a:ext cx="5096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O" dirty="0">
                <a:latin typeface="Arial" panose="020B0604020202020204" pitchFamily="34" charset="0"/>
                <a:ea typeface="Calibri" panose="020F0502020204030204" pitchFamily="34" charset="0"/>
              </a:rPr>
              <a:t>Grupo de Investigación </a:t>
            </a:r>
            <a:r>
              <a:rPr lang="es-CO" dirty="0" smtClean="0">
                <a:latin typeface="Arial" panose="020B0604020202020204" pitchFamily="34" charset="0"/>
                <a:ea typeface="Calibri" panose="020F0502020204030204" pitchFamily="34" charset="0"/>
              </a:rPr>
              <a:t>Escuela de Prospectiva </a:t>
            </a:r>
          </a:p>
          <a:p>
            <a:pPr algn="ctr"/>
            <a:r>
              <a:rPr lang="es-CO" dirty="0" smtClean="0">
                <a:latin typeface="Arial" panose="020B0604020202020204" pitchFamily="34" charset="0"/>
                <a:ea typeface="Calibri" panose="020F0502020204030204" pitchFamily="34" charset="0"/>
              </a:rPr>
              <a:t>y Desarrollo Empresarial</a:t>
            </a:r>
          </a:p>
          <a:p>
            <a:pPr algn="ctr"/>
            <a:r>
              <a:rPr lang="es-CO" dirty="0" smtClean="0">
                <a:latin typeface="Arial" panose="020B0604020202020204" pitchFamily="34" charset="0"/>
                <a:ea typeface="Calibri" panose="020F0502020204030204" pitchFamily="34" charset="0"/>
              </a:rPr>
              <a:t>2005, reconocido</a:t>
            </a:r>
          </a:p>
        </p:txBody>
      </p:sp>
    </p:spTree>
    <p:extLst>
      <p:ext uri="{BB962C8B-B14F-4D97-AF65-F5344CB8AC3E}">
        <p14:creationId xmlns:p14="http://schemas.microsoft.com/office/powerpoint/2010/main" val="7142458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>
            <a:spLocks noChangeArrowheads="1"/>
          </p:cNvSpPr>
          <p:nvPr/>
        </p:nvSpPr>
        <p:spPr bwMode="auto">
          <a:xfrm>
            <a:off x="1375304" y="1169096"/>
            <a:ext cx="547260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s-CO" sz="2400" dirty="0">
                <a:latin typeface="+mn-lt"/>
              </a:rPr>
              <a:t>Espacio para la formación en investigación de estudiantes o personas interesadas en el acercamiento a la investigación. </a:t>
            </a:r>
            <a:endParaRPr lang="es-ES" sz="2400" dirty="0" smtClean="0">
              <a:latin typeface="+mn-lt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1375304" y="476672"/>
            <a:ext cx="6696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 smtClean="0">
                <a:solidFill>
                  <a:srgbClr val="0000FF"/>
                </a:solidFill>
              </a:rPr>
              <a:t>SEMILLEROS DE INVESTIGACIÓN</a:t>
            </a:r>
            <a:endParaRPr lang="es-CO" sz="3200" b="1" dirty="0">
              <a:solidFill>
                <a:srgbClr val="0000FF"/>
              </a:solidFill>
            </a:endParaRPr>
          </a:p>
        </p:txBody>
      </p:sp>
      <p:sp>
        <p:nvSpPr>
          <p:cNvPr id="4" name="Flecha derecha 3"/>
          <p:cNvSpPr/>
          <p:nvPr/>
        </p:nvSpPr>
        <p:spPr>
          <a:xfrm>
            <a:off x="3495789" y="4059592"/>
            <a:ext cx="1512168" cy="936104"/>
          </a:xfrm>
          <a:prstGeom prst="rightArrow">
            <a:avLst/>
          </a:prstGeom>
          <a:solidFill>
            <a:srgbClr val="66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chemeClr val="tx1"/>
                </a:solidFill>
              </a:rPr>
              <a:t>GIDE= 3</a:t>
            </a:r>
            <a:endParaRPr lang="es-CO" dirty="0">
              <a:solidFill>
                <a:schemeClr val="tx1"/>
              </a:solidFill>
            </a:endParaRPr>
          </a:p>
        </p:txBody>
      </p:sp>
      <p:sp>
        <p:nvSpPr>
          <p:cNvPr id="6" name="Flecha derecha 5"/>
          <p:cNvSpPr/>
          <p:nvPr/>
        </p:nvSpPr>
        <p:spPr>
          <a:xfrm>
            <a:off x="4090910" y="4792019"/>
            <a:ext cx="1512168" cy="936104"/>
          </a:xfrm>
          <a:prstGeom prst="rightArrow">
            <a:avLst/>
          </a:prstGeom>
          <a:solidFill>
            <a:srgbClr val="66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chemeClr val="tx1"/>
                </a:solidFill>
              </a:rPr>
              <a:t>GIEI= 3</a:t>
            </a:r>
            <a:endParaRPr lang="es-CO" dirty="0">
              <a:solidFill>
                <a:schemeClr val="tx1"/>
              </a:solidFill>
            </a:endParaRPr>
          </a:p>
        </p:txBody>
      </p:sp>
      <p:sp>
        <p:nvSpPr>
          <p:cNvPr id="7" name="Flecha derecha 6"/>
          <p:cNvSpPr/>
          <p:nvPr/>
        </p:nvSpPr>
        <p:spPr>
          <a:xfrm>
            <a:off x="4575909" y="5473643"/>
            <a:ext cx="1512168" cy="936104"/>
          </a:xfrm>
          <a:prstGeom prst="rightArrow">
            <a:avLst/>
          </a:prstGeom>
          <a:solidFill>
            <a:srgbClr val="66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chemeClr val="tx1"/>
                </a:solidFill>
              </a:rPr>
              <a:t>GIEPDE= 1</a:t>
            </a:r>
            <a:endParaRPr lang="es-CO" dirty="0">
              <a:solidFill>
                <a:schemeClr val="tx1"/>
              </a:solidFill>
            </a:endParaRPr>
          </a:p>
        </p:txBody>
      </p:sp>
      <p:sp>
        <p:nvSpPr>
          <p:cNvPr id="3" name="Flecha curvada hacia abajo 2"/>
          <p:cNvSpPr/>
          <p:nvPr/>
        </p:nvSpPr>
        <p:spPr>
          <a:xfrm rot="20871657">
            <a:off x="2372130" y="3686833"/>
            <a:ext cx="1551486" cy="533456"/>
          </a:xfrm>
          <a:prstGeom prst="curvedDown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rgbClr val="0000FF"/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1207801" y="4385843"/>
            <a:ext cx="215943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s-ES" sz="2400" dirty="0"/>
              <a:t>De 3 </a:t>
            </a:r>
            <a:r>
              <a:rPr lang="es-ES" sz="2400" dirty="0" smtClean="0"/>
              <a:t>semilleros </a:t>
            </a:r>
          </a:p>
          <a:p>
            <a:pPr algn="just"/>
            <a:r>
              <a:rPr lang="es-ES" sz="2400" dirty="0" smtClean="0"/>
              <a:t>en 2016</a:t>
            </a:r>
            <a:endParaRPr lang="es-ES" sz="2400" dirty="0"/>
          </a:p>
        </p:txBody>
      </p:sp>
      <p:sp>
        <p:nvSpPr>
          <p:cNvPr id="10" name="CuadroTexto 9"/>
          <p:cNvSpPr txBox="1"/>
          <p:nvPr/>
        </p:nvSpPr>
        <p:spPr>
          <a:xfrm rot="19963126">
            <a:off x="2748964" y="3860706"/>
            <a:ext cx="7822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dirty="0" smtClean="0">
                <a:solidFill>
                  <a:srgbClr val="0000FF"/>
                </a:solidFill>
              </a:rPr>
              <a:t>2018</a:t>
            </a:r>
            <a:endParaRPr lang="es-CO" sz="2000" dirty="0">
              <a:solidFill>
                <a:srgbClr val="0000FF"/>
              </a:solidFill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3884294" y="3564423"/>
            <a:ext cx="19253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s-ES" sz="2400" dirty="0" smtClean="0"/>
              <a:t>A 7 semilleros</a:t>
            </a:r>
            <a:endParaRPr lang="es-ES" sz="2400" dirty="0"/>
          </a:p>
        </p:txBody>
      </p:sp>
      <p:sp>
        <p:nvSpPr>
          <p:cNvPr id="12" name="Marcador de contenido 2"/>
          <p:cNvSpPr txBox="1">
            <a:spLocks/>
          </p:cNvSpPr>
          <p:nvPr/>
        </p:nvSpPr>
        <p:spPr>
          <a:xfrm>
            <a:off x="6573076" y="2276871"/>
            <a:ext cx="5427580" cy="3434965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es-ES" sz="2400" dirty="0" smtClean="0"/>
              <a:t>Mercadeo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ES" sz="2000" dirty="0" smtClean="0"/>
              <a:t>Finanzas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ES" sz="2000" dirty="0" smtClean="0"/>
              <a:t>Innovación y emprendimiento</a:t>
            </a:r>
            <a:endParaRPr lang="es-CO" sz="2000" dirty="0" smtClean="0"/>
          </a:p>
          <a:p>
            <a:pPr>
              <a:buFont typeface="Wingdings" panose="05000000000000000000" pitchFamily="2" charset="2"/>
              <a:buChar char="ü"/>
            </a:pPr>
            <a:endParaRPr lang="es-ES" sz="20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s-ES" sz="2000" dirty="0" smtClean="0"/>
              <a:t>Negocios Internacionales </a:t>
            </a:r>
            <a:endParaRPr lang="es-CO" sz="20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s-ES" sz="2000" dirty="0" smtClean="0"/>
              <a:t>Logística</a:t>
            </a:r>
            <a:endParaRPr lang="es-CO" sz="20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s-ES" sz="2000" dirty="0" smtClean="0"/>
              <a:t>Relaciones Internacionales</a:t>
            </a:r>
            <a:endParaRPr lang="es-CO" sz="2000" dirty="0"/>
          </a:p>
          <a:p>
            <a:pPr>
              <a:buFont typeface="Wingdings" panose="05000000000000000000" pitchFamily="2" charset="2"/>
              <a:buChar char="ü"/>
            </a:pPr>
            <a:endParaRPr lang="es-CO" sz="20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s-ES" sz="2400" b="1" dirty="0" smtClean="0"/>
              <a:t>Prospectiva</a:t>
            </a:r>
          </a:p>
          <a:p>
            <a:r>
              <a:rPr lang="es-ES" sz="2400" b="1" dirty="0" smtClean="0"/>
              <a:t>- Vigías del </a:t>
            </a:r>
            <a:r>
              <a:rPr lang="es-ES" sz="2400" b="1" u="sng" dirty="0" smtClean="0">
                <a:solidFill>
                  <a:srgbClr val="0000FF"/>
                </a:solidFill>
              </a:rPr>
              <a:t>Observatorio de Tendencias</a:t>
            </a:r>
            <a:r>
              <a:rPr lang="es-ES" sz="2400" b="1" dirty="0" smtClean="0"/>
              <a:t>)</a:t>
            </a:r>
            <a:endParaRPr lang="es-CO" sz="2400" b="1" dirty="0" smtClean="0"/>
          </a:p>
        </p:txBody>
      </p:sp>
      <p:pic>
        <p:nvPicPr>
          <p:cNvPr id="13" name="Picture 7" descr="C:\Users\carlos.gonzalez\Downloads\IMG_718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6822" y="1061447"/>
            <a:ext cx="2853834" cy="19473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168717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ctrTitle"/>
          </p:nvPr>
        </p:nvSpPr>
        <p:spPr>
          <a:xfrm>
            <a:off x="1415480" y="2348880"/>
            <a:ext cx="10081120" cy="2232248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es-CO" sz="4000" b="1" dirty="0" smtClean="0">
                <a:solidFill>
                  <a:schemeClr val="bg1"/>
                </a:solidFill>
                <a:latin typeface="Bahnschrift Light" panose="020B0502040204020203" pitchFamily="34" charset="0"/>
              </a:rPr>
              <a:t>Grupo </a:t>
            </a:r>
            <a:r>
              <a:rPr lang="es-CO" sz="4000" b="1" dirty="0" smtClean="0">
                <a:solidFill>
                  <a:schemeClr val="bg1"/>
                </a:solidFill>
                <a:latin typeface="Bahnschrift Light" panose="020B0502040204020203" pitchFamily="34" charset="0"/>
              </a:rPr>
              <a:t>de </a:t>
            </a:r>
            <a:r>
              <a:rPr lang="es-CO" sz="4000" b="1" dirty="0" smtClean="0">
                <a:solidFill>
                  <a:schemeClr val="bg1"/>
                </a:solidFill>
                <a:latin typeface="Bahnschrift Light" panose="020B0502040204020203" pitchFamily="34" charset="0"/>
              </a:rPr>
              <a:t>Investigación Escuela de Prospectiva y Desarrollo Empresarial</a:t>
            </a:r>
            <a:br>
              <a:rPr lang="es-CO" sz="4000" b="1" dirty="0" smtClean="0">
                <a:solidFill>
                  <a:schemeClr val="bg1"/>
                </a:solidFill>
                <a:latin typeface="Bahnschrift Light" panose="020B0502040204020203" pitchFamily="34" charset="0"/>
              </a:rPr>
            </a:br>
            <a:r>
              <a:rPr lang="es-CO" sz="4000" b="1" dirty="0" smtClean="0">
                <a:solidFill>
                  <a:schemeClr val="bg1"/>
                </a:solidFill>
                <a:latin typeface="Bahnschrift Light" panose="020B0502040204020203" pitchFamily="34" charset="0"/>
              </a:rPr>
              <a:t>GIEPDE</a:t>
            </a:r>
            <a:endParaRPr lang="es-CO" sz="2800" b="1" dirty="0">
              <a:solidFill>
                <a:schemeClr val="bg1"/>
              </a:solidFill>
              <a:latin typeface="Bahnschrift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8474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/>
          <p:cNvGrpSpPr/>
          <p:nvPr/>
        </p:nvGrpSpPr>
        <p:grpSpPr>
          <a:xfrm>
            <a:off x="1055440" y="1484784"/>
            <a:ext cx="10729192" cy="3976523"/>
            <a:chOff x="1127448" y="1243549"/>
            <a:chExt cx="10729192" cy="3976523"/>
          </a:xfrm>
        </p:grpSpPr>
        <p:sp>
          <p:nvSpPr>
            <p:cNvPr id="7" name="Título 1"/>
            <p:cNvSpPr txBox="1">
              <a:spLocks/>
            </p:cNvSpPr>
            <p:nvPr/>
          </p:nvSpPr>
          <p:spPr>
            <a:xfrm>
              <a:off x="3539716" y="4077072"/>
              <a:ext cx="5904656" cy="11430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s-CO" sz="3200" dirty="0" smtClean="0"/>
                <a:t>Categoría Reconocido en medición Colciencias</a:t>
              </a:r>
              <a:endParaRPr lang="es-CO" sz="3200" dirty="0"/>
            </a:p>
          </p:txBody>
        </p:sp>
        <p:sp>
          <p:nvSpPr>
            <p:cNvPr id="5" name="Subtítulo 1"/>
            <p:cNvSpPr txBox="1">
              <a:spLocks/>
            </p:cNvSpPr>
            <p:nvPr/>
          </p:nvSpPr>
          <p:spPr>
            <a:xfrm>
              <a:off x="1127448" y="1243549"/>
              <a:ext cx="10729192" cy="1321355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s-CO" sz="3600" b="1" dirty="0" smtClean="0">
                  <a:latin typeface="+mj-lt"/>
                </a:rPr>
                <a:t>GRUPOS DE INVESTIGACIÓN ESCUELA DE PROSPECTIVA Y DESARROLLO EMPRESARIAL</a:t>
              </a:r>
              <a:endParaRPr lang="es-CO" sz="2800" dirty="0">
                <a:latin typeface="+mj-lt"/>
              </a:endParaRPr>
            </a:p>
          </p:txBody>
        </p:sp>
      </p:grpSp>
      <p:sp>
        <p:nvSpPr>
          <p:cNvPr id="2" name="Rectángulo 1"/>
          <p:cNvSpPr/>
          <p:nvPr/>
        </p:nvSpPr>
        <p:spPr>
          <a:xfrm>
            <a:off x="4428694" y="6021288"/>
            <a:ext cx="77521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000" dirty="0">
                <a:hlinkClick r:id="rId2"/>
              </a:rPr>
              <a:t>https://scienti.colciencias.gov.co/gruplac/EnGrupoInvestigacion/edit.do</a:t>
            </a:r>
            <a:endParaRPr lang="es-CO" sz="2000" dirty="0"/>
          </a:p>
        </p:txBody>
      </p:sp>
    </p:spTree>
    <p:extLst>
      <p:ext uri="{BB962C8B-B14F-4D97-AF65-F5344CB8AC3E}">
        <p14:creationId xmlns:p14="http://schemas.microsoft.com/office/powerpoint/2010/main" val="1476766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12945</TotalTime>
  <Words>730</Words>
  <Application>Microsoft Office PowerPoint</Application>
  <PresentationFormat>Panorámica</PresentationFormat>
  <Paragraphs>145</Paragraphs>
  <Slides>17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5" baseType="lpstr">
      <vt:lpstr>Arial</vt:lpstr>
      <vt:lpstr>Arial Black</vt:lpstr>
      <vt:lpstr>Bahnschrift Light</vt:lpstr>
      <vt:lpstr>Calibri</vt:lpstr>
      <vt:lpstr>Calibri Light</vt:lpstr>
      <vt:lpstr>Times New Roman</vt:lpstr>
      <vt:lpstr>Wingdings</vt:lpstr>
      <vt:lpstr>3_Tema de Office</vt:lpstr>
      <vt:lpstr>Compromiso con la investigación</vt:lpstr>
      <vt:lpstr>Presentación de PowerPoint</vt:lpstr>
      <vt:lpstr>Condición 5 –Investigaciones académicas</vt:lpstr>
      <vt:lpstr>Propósito Superior</vt:lpstr>
      <vt:lpstr>Grupos y semilleros de investigación</vt:lpstr>
      <vt:lpstr>Presentación de PowerPoint</vt:lpstr>
      <vt:lpstr>Presentación de PowerPoint</vt:lpstr>
      <vt:lpstr>Grupo de Investigación Escuela de Prospectiva y Desarrollo Empresarial GIEPDE</vt:lpstr>
      <vt:lpstr>Presentación de PowerPoint</vt:lpstr>
      <vt:lpstr>Presentación de PowerPoint</vt:lpstr>
      <vt:lpstr>Grupo de Investigación en Estudios Internacionales</vt:lpstr>
      <vt:lpstr>Objetivo General</vt:lpstr>
      <vt:lpstr>Líneas de investigación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Anderson Echavarria</dc:creator>
  <cp:lastModifiedBy>Gonzalo Giraldo</cp:lastModifiedBy>
  <cp:revision>497</cp:revision>
  <dcterms:created xsi:type="dcterms:W3CDTF">2013-07-23T22:31:00Z</dcterms:created>
  <dcterms:modified xsi:type="dcterms:W3CDTF">2019-08-29T15:22:49Z</dcterms:modified>
</cp:coreProperties>
</file>